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81" r:id="rId2"/>
    <p:sldId id="289" r:id="rId3"/>
    <p:sldId id="280" r:id="rId4"/>
    <p:sldId id="294" r:id="rId5"/>
    <p:sldId id="271" r:id="rId6"/>
    <p:sldId id="268" r:id="rId7"/>
    <p:sldId id="266" r:id="rId8"/>
    <p:sldId id="292" r:id="rId9"/>
    <p:sldId id="273" r:id="rId10"/>
    <p:sldId id="297" r:id="rId11"/>
    <p:sldId id="269" r:id="rId12"/>
    <p:sldId id="303" r:id="rId13"/>
    <p:sldId id="295" r:id="rId14"/>
    <p:sldId id="311" r:id="rId15"/>
    <p:sldId id="293" r:id="rId16"/>
    <p:sldId id="286" r:id="rId17"/>
    <p:sldId id="287" r:id="rId18"/>
    <p:sldId id="290" r:id="rId19"/>
    <p:sldId id="301" r:id="rId20"/>
    <p:sldId id="300" r:id="rId21"/>
    <p:sldId id="306" r:id="rId22"/>
    <p:sldId id="310" r:id="rId23"/>
    <p:sldId id="309" r:id="rId24"/>
    <p:sldId id="305" r:id="rId25"/>
    <p:sldId id="308" r:id="rId26"/>
    <p:sldId id="298" r:id="rId27"/>
    <p:sldId id="299" r:id="rId28"/>
    <p:sldId id="30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D2AA"/>
    <a:srgbClr val="FF5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C063BF-1740-AB48-96F7-D5B31987B2A4}" v="2529" dt="2019-06-23T12:24:14.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06"/>
    <p:restoredTop sz="94316"/>
  </p:normalViewPr>
  <p:slideViewPr>
    <p:cSldViewPr snapToGrid="0" snapToObjects="1">
      <p:cViewPr varScale="1">
        <p:scale>
          <a:sx n="109" d="100"/>
          <a:sy n="109" d="100"/>
        </p:scale>
        <p:origin x="2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miso/Downloads/Graph+Refugee+Admissions+since+1975+6-5-19.xls"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Sheet1!$B$1</c:f>
              <c:strCache>
                <c:ptCount val="1"/>
                <c:pt idx="0">
                  <c:v>Total</c:v>
                </c:pt>
              </c:strCache>
            </c:strRef>
          </c:tx>
          <c:spPr>
            <a:ln w="28575" cap="rnd">
              <a:solidFill>
                <a:schemeClr val="accent1"/>
              </a:solidFill>
              <a:round/>
            </a:ln>
            <a:effectLst/>
          </c:spPr>
          <c:marker>
            <c:symbol val="none"/>
          </c:marker>
          <c:cat>
            <c:numRef>
              <c:f>Sheet1!$A$2:$A$46</c:f>
              <c:numCache>
                <c:formatCode>General</c:formatCode>
                <c:ptCount val="45"/>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pt idx="44">
                  <c:v>2019</c:v>
                </c:pt>
              </c:numCache>
            </c:numRef>
          </c:cat>
          <c:val>
            <c:numRef>
              <c:f>Sheet1!$B$2:$B$46</c:f>
              <c:numCache>
                <c:formatCode>[$-10409]#,##0;\-#,##0</c:formatCode>
                <c:ptCount val="45"/>
                <c:pt idx="0">
                  <c:v>146158</c:v>
                </c:pt>
                <c:pt idx="1">
                  <c:v>27206</c:v>
                </c:pt>
                <c:pt idx="2">
                  <c:v>19946</c:v>
                </c:pt>
                <c:pt idx="3">
                  <c:v>36507</c:v>
                </c:pt>
                <c:pt idx="4">
                  <c:v>111363</c:v>
                </c:pt>
                <c:pt idx="5">
                  <c:v>207116</c:v>
                </c:pt>
                <c:pt idx="6">
                  <c:v>159252</c:v>
                </c:pt>
                <c:pt idx="7">
                  <c:v>98096</c:v>
                </c:pt>
                <c:pt idx="8">
                  <c:v>61218</c:v>
                </c:pt>
                <c:pt idx="9">
                  <c:v>70393</c:v>
                </c:pt>
                <c:pt idx="10">
                  <c:v>67704</c:v>
                </c:pt>
                <c:pt idx="11">
                  <c:v>62146</c:v>
                </c:pt>
                <c:pt idx="12">
                  <c:v>64528</c:v>
                </c:pt>
                <c:pt idx="13">
                  <c:v>76483</c:v>
                </c:pt>
                <c:pt idx="14">
                  <c:v>107070</c:v>
                </c:pt>
                <c:pt idx="15">
                  <c:v>122066</c:v>
                </c:pt>
                <c:pt idx="16">
                  <c:v>113389</c:v>
                </c:pt>
                <c:pt idx="17">
                  <c:v>132531</c:v>
                </c:pt>
                <c:pt idx="18">
                  <c:v>119448</c:v>
                </c:pt>
                <c:pt idx="19">
                  <c:v>112981</c:v>
                </c:pt>
                <c:pt idx="20">
                  <c:v>99974</c:v>
                </c:pt>
                <c:pt idx="21">
                  <c:v>76403</c:v>
                </c:pt>
                <c:pt idx="22">
                  <c:v>70488</c:v>
                </c:pt>
                <c:pt idx="23">
                  <c:v>77080</c:v>
                </c:pt>
                <c:pt idx="24">
                  <c:v>85525</c:v>
                </c:pt>
                <c:pt idx="25">
                  <c:v>73147</c:v>
                </c:pt>
                <c:pt idx="26">
                  <c:v>69886</c:v>
                </c:pt>
                <c:pt idx="27">
                  <c:v>27131</c:v>
                </c:pt>
                <c:pt idx="28">
                  <c:v>28403</c:v>
                </c:pt>
                <c:pt idx="29">
                  <c:v>52873</c:v>
                </c:pt>
                <c:pt idx="30">
                  <c:v>53813</c:v>
                </c:pt>
                <c:pt idx="31">
                  <c:v>41223</c:v>
                </c:pt>
                <c:pt idx="32">
                  <c:v>48282</c:v>
                </c:pt>
                <c:pt idx="33">
                  <c:v>60191</c:v>
                </c:pt>
                <c:pt idx="34">
                  <c:v>74654</c:v>
                </c:pt>
                <c:pt idx="35">
                  <c:v>73311</c:v>
                </c:pt>
                <c:pt idx="36">
                  <c:v>56424</c:v>
                </c:pt>
                <c:pt idx="37">
                  <c:v>58238</c:v>
                </c:pt>
                <c:pt idx="38">
                  <c:v>69926</c:v>
                </c:pt>
                <c:pt idx="39">
                  <c:v>69987</c:v>
                </c:pt>
                <c:pt idx="40">
                  <c:v>69933</c:v>
                </c:pt>
                <c:pt idx="41">
                  <c:v>84994</c:v>
                </c:pt>
                <c:pt idx="42">
                  <c:v>53716</c:v>
                </c:pt>
                <c:pt idx="43">
                  <c:v>22491</c:v>
                </c:pt>
                <c:pt idx="44">
                  <c:v>18051</c:v>
                </c:pt>
              </c:numCache>
            </c:numRef>
          </c:val>
          <c:smooth val="0"/>
          <c:extLst>
            <c:ext xmlns:c16="http://schemas.microsoft.com/office/drawing/2014/chart" uri="{C3380CC4-5D6E-409C-BE32-E72D297353CC}">
              <c16:uniqueId val="{00000000-F16C-2C4D-B27F-D75B213097AF}"/>
            </c:ext>
          </c:extLst>
        </c:ser>
        <c:dLbls>
          <c:showLegendKey val="0"/>
          <c:showVal val="0"/>
          <c:showCatName val="0"/>
          <c:showSerName val="0"/>
          <c:showPercent val="0"/>
          <c:showBubbleSize val="0"/>
        </c:dLbls>
        <c:smooth val="0"/>
        <c:axId val="951112352"/>
        <c:axId val="968204000"/>
      </c:lineChart>
      <c:dateAx>
        <c:axId val="95111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68204000"/>
        <c:crosses val="autoZero"/>
        <c:auto val="0"/>
        <c:lblOffset val="100"/>
        <c:baseTimeUnit val="days"/>
        <c:majorUnit val="4"/>
        <c:majorTimeUnit val="days"/>
      </c:dateAx>
      <c:valAx>
        <c:axId val="968204000"/>
        <c:scaling>
          <c:orientation val="minMax"/>
        </c:scaling>
        <c:delete val="0"/>
        <c:axPos val="l"/>
        <c:majorGridlines>
          <c:spPr>
            <a:ln w="9525" cap="flat" cmpd="sng" algn="ctr">
              <a:solidFill>
                <a:schemeClr val="tx1">
                  <a:lumMod val="15000"/>
                  <a:lumOff val="85000"/>
                </a:schemeClr>
              </a:solidFill>
              <a:round/>
            </a:ln>
            <a:effectLst/>
          </c:spPr>
        </c:majorGridlines>
        <c:numFmt formatCode="[$-10409]#,##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51112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1" Type="http://schemas.openxmlformats.org/officeDocument/2006/relationships/hyperlink" Target="https://www.bbc.com/news/world-48682783"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www.bbc.com/news/world-48682783"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AEBFA2-1B20-4868-B5B9-5DB23768901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6F352E7F-E991-4EAA-A295-A174DAFC43D8}">
      <dgm:prSet custT="1"/>
      <dgm:spPr/>
      <dgm:t>
        <a:bodyPr/>
        <a:lstStyle/>
        <a:p>
          <a:r>
            <a:rPr lang="en-US" sz="3200" dirty="0"/>
            <a:t>Global Displacement</a:t>
          </a:r>
        </a:p>
      </dgm:t>
    </dgm:pt>
    <dgm:pt modelId="{E24BC0DA-8FA2-4977-AA29-42D1D14B739F}" type="parTrans" cxnId="{C3DD64A0-05E2-43A3-90E9-A1C81ADEDC87}">
      <dgm:prSet/>
      <dgm:spPr/>
      <dgm:t>
        <a:bodyPr/>
        <a:lstStyle/>
        <a:p>
          <a:endParaRPr lang="en-US" sz="3200"/>
        </a:p>
      </dgm:t>
    </dgm:pt>
    <dgm:pt modelId="{FC04F36F-EE7A-4610-8643-75CEB9E43477}" type="sibTrans" cxnId="{C3DD64A0-05E2-43A3-90E9-A1C81ADEDC87}">
      <dgm:prSet/>
      <dgm:spPr/>
      <dgm:t>
        <a:bodyPr/>
        <a:lstStyle/>
        <a:p>
          <a:endParaRPr lang="en-US" sz="3200"/>
        </a:p>
      </dgm:t>
    </dgm:pt>
    <dgm:pt modelId="{E645210E-DC1E-4B3A-8870-B0B91DEA86E8}">
      <dgm:prSet custT="1"/>
      <dgm:spPr/>
      <dgm:t>
        <a:bodyPr/>
        <a:lstStyle/>
        <a:p>
          <a:r>
            <a:rPr lang="en-US" sz="3200"/>
            <a:t>Refugees in the Middle East</a:t>
          </a:r>
        </a:p>
      </dgm:t>
    </dgm:pt>
    <dgm:pt modelId="{9C217CB3-E58C-4D11-8A07-3BCBD460C0B1}" type="parTrans" cxnId="{DECD9DE8-22FA-42B9-82B2-C82BBBBB4ABC}">
      <dgm:prSet/>
      <dgm:spPr/>
      <dgm:t>
        <a:bodyPr/>
        <a:lstStyle/>
        <a:p>
          <a:endParaRPr lang="en-US" sz="3200"/>
        </a:p>
      </dgm:t>
    </dgm:pt>
    <dgm:pt modelId="{BDF5874E-0622-479A-921D-D8F678BACA59}" type="sibTrans" cxnId="{DECD9DE8-22FA-42B9-82B2-C82BBBBB4ABC}">
      <dgm:prSet/>
      <dgm:spPr/>
      <dgm:t>
        <a:bodyPr/>
        <a:lstStyle/>
        <a:p>
          <a:endParaRPr lang="en-US" sz="3200"/>
        </a:p>
      </dgm:t>
    </dgm:pt>
    <dgm:pt modelId="{6D482A79-E69E-4271-B5AE-2F11E55183C8}">
      <dgm:prSet custT="1"/>
      <dgm:spPr/>
      <dgm:t>
        <a:bodyPr/>
        <a:lstStyle/>
        <a:p>
          <a:r>
            <a:rPr lang="en-US" sz="3200" dirty="0"/>
            <a:t>Refugee Resettlement in the United States</a:t>
          </a:r>
        </a:p>
      </dgm:t>
    </dgm:pt>
    <dgm:pt modelId="{4CECF7CF-A8AC-46B9-A5AB-BBCEE72112CF}" type="parTrans" cxnId="{950FE1A9-5B3F-4065-9C46-6D7C4B5811B9}">
      <dgm:prSet/>
      <dgm:spPr/>
      <dgm:t>
        <a:bodyPr/>
        <a:lstStyle/>
        <a:p>
          <a:endParaRPr lang="en-US" sz="3200"/>
        </a:p>
      </dgm:t>
    </dgm:pt>
    <dgm:pt modelId="{630AC89D-8B11-4E96-BDA7-6F3902DE4581}" type="sibTrans" cxnId="{950FE1A9-5B3F-4065-9C46-6D7C4B5811B9}">
      <dgm:prSet/>
      <dgm:spPr/>
      <dgm:t>
        <a:bodyPr/>
        <a:lstStyle/>
        <a:p>
          <a:endParaRPr lang="en-US" sz="3200"/>
        </a:p>
      </dgm:t>
    </dgm:pt>
    <dgm:pt modelId="{0E6392B3-AB9A-1F41-827A-CEF9615AE81F}" type="pres">
      <dgm:prSet presAssocID="{96AEBFA2-1B20-4868-B5B9-5DB23768901B}" presName="vert0" presStyleCnt="0">
        <dgm:presLayoutVars>
          <dgm:dir/>
          <dgm:animOne val="branch"/>
          <dgm:animLvl val="lvl"/>
        </dgm:presLayoutVars>
      </dgm:prSet>
      <dgm:spPr/>
    </dgm:pt>
    <dgm:pt modelId="{8D7BFEF2-B85A-294E-BE6B-2F510DD6D20F}" type="pres">
      <dgm:prSet presAssocID="{6F352E7F-E991-4EAA-A295-A174DAFC43D8}" presName="thickLine" presStyleLbl="alignNode1" presStyleIdx="0" presStyleCnt="3"/>
      <dgm:spPr/>
    </dgm:pt>
    <dgm:pt modelId="{B53DBC7C-A088-2F4A-9AF3-731B8CC10E12}" type="pres">
      <dgm:prSet presAssocID="{6F352E7F-E991-4EAA-A295-A174DAFC43D8}" presName="horz1" presStyleCnt="0"/>
      <dgm:spPr/>
    </dgm:pt>
    <dgm:pt modelId="{9F6F98B2-B1B0-B549-88C2-0F75A65A1A4F}" type="pres">
      <dgm:prSet presAssocID="{6F352E7F-E991-4EAA-A295-A174DAFC43D8}" presName="tx1" presStyleLbl="revTx" presStyleIdx="0" presStyleCnt="3"/>
      <dgm:spPr/>
    </dgm:pt>
    <dgm:pt modelId="{27B78F19-1237-6349-8954-F853852B3AE1}" type="pres">
      <dgm:prSet presAssocID="{6F352E7F-E991-4EAA-A295-A174DAFC43D8}" presName="vert1" presStyleCnt="0"/>
      <dgm:spPr/>
    </dgm:pt>
    <dgm:pt modelId="{2D097964-B971-E740-967D-D9DC27765FD7}" type="pres">
      <dgm:prSet presAssocID="{E645210E-DC1E-4B3A-8870-B0B91DEA86E8}" presName="thickLine" presStyleLbl="alignNode1" presStyleIdx="1" presStyleCnt="3"/>
      <dgm:spPr/>
    </dgm:pt>
    <dgm:pt modelId="{22793666-7084-1F44-A92E-F097D95E1396}" type="pres">
      <dgm:prSet presAssocID="{E645210E-DC1E-4B3A-8870-B0B91DEA86E8}" presName="horz1" presStyleCnt="0"/>
      <dgm:spPr/>
    </dgm:pt>
    <dgm:pt modelId="{1583B35F-F614-7C4B-AC52-79791D56756A}" type="pres">
      <dgm:prSet presAssocID="{E645210E-DC1E-4B3A-8870-B0B91DEA86E8}" presName="tx1" presStyleLbl="revTx" presStyleIdx="1" presStyleCnt="3"/>
      <dgm:spPr/>
    </dgm:pt>
    <dgm:pt modelId="{6EBE363D-DA78-A44A-9808-C9169FCD7E12}" type="pres">
      <dgm:prSet presAssocID="{E645210E-DC1E-4B3A-8870-B0B91DEA86E8}" presName="vert1" presStyleCnt="0"/>
      <dgm:spPr/>
    </dgm:pt>
    <dgm:pt modelId="{DF8F5888-6621-FA42-BB86-84A5318AEA1C}" type="pres">
      <dgm:prSet presAssocID="{6D482A79-E69E-4271-B5AE-2F11E55183C8}" presName="thickLine" presStyleLbl="alignNode1" presStyleIdx="2" presStyleCnt="3"/>
      <dgm:spPr/>
    </dgm:pt>
    <dgm:pt modelId="{E7032DAD-3F01-734A-8F6F-DDBA48C22659}" type="pres">
      <dgm:prSet presAssocID="{6D482A79-E69E-4271-B5AE-2F11E55183C8}" presName="horz1" presStyleCnt="0"/>
      <dgm:spPr/>
    </dgm:pt>
    <dgm:pt modelId="{C436806F-D0D7-864B-819E-BF61DE81B5BA}" type="pres">
      <dgm:prSet presAssocID="{6D482A79-E69E-4271-B5AE-2F11E55183C8}" presName="tx1" presStyleLbl="revTx" presStyleIdx="2" presStyleCnt="3"/>
      <dgm:spPr/>
    </dgm:pt>
    <dgm:pt modelId="{AB69B2E7-26E4-914A-8F60-F25C78FF1BC7}" type="pres">
      <dgm:prSet presAssocID="{6D482A79-E69E-4271-B5AE-2F11E55183C8}" presName="vert1" presStyleCnt="0"/>
      <dgm:spPr/>
    </dgm:pt>
  </dgm:ptLst>
  <dgm:cxnLst>
    <dgm:cxn modelId="{802A2464-F99A-6A46-BFAA-D371E6DC20B8}" type="presOf" srcId="{96AEBFA2-1B20-4868-B5B9-5DB23768901B}" destId="{0E6392B3-AB9A-1F41-827A-CEF9615AE81F}" srcOrd="0" destOrd="0" presId="urn:microsoft.com/office/officeart/2008/layout/LinedList"/>
    <dgm:cxn modelId="{229E868C-57FA-5C4A-A246-9403C6AAF9E3}" type="presOf" srcId="{E645210E-DC1E-4B3A-8870-B0B91DEA86E8}" destId="{1583B35F-F614-7C4B-AC52-79791D56756A}" srcOrd="0" destOrd="0" presId="urn:microsoft.com/office/officeart/2008/layout/LinedList"/>
    <dgm:cxn modelId="{7D07A897-8360-044E-87A4-49FE7F926509}" type="presOf" srcId="{6D482A79-E69E-4271-B5AE-2F11E55183C8}" destId="{C436806F-D0D7-864B-819E-BF61DE81B5BA}" srcOrd="0" destOrd="0" presId="urn:microsoft.com/office/officeart/2008/layout/LinedList"/>
    <dgm:cxn modelId="{C3DD64A0-05E2-43A3-90E9-A1C81ADEDC87}" srcId="{96AEBFA2-1B20-4868-B5B9-5DB23768901B}" destId="{6F352E7F-E991-4EAA-A295-A174DAFC43D8}" srcOrd="0" destOrd="0" parTransId="{E24BC0DA-8FA2-4977-AA29-42D1D14B739F}" sibTransId="{FC04F36F-EE7A-4610-8643-75CEB9E43477}"/>
    <dgm:cxn modelId="{051AEDA2-0439-5A4E-BFF9-B061903870E9}" type="presOf" srcId="{6F352E7F-E991-4EAA-A295-A174DAFC43D8}" destId="{9F6F98B2-B1B0-B549-88C2-0F75A65A1A4F}" srcOrd="0" destOrd="0" presId="urn:microsoft.com/office/officeart/2008/layout/LinedList"/>
    <dgm:cxn modelId="{950FE1A9-5B3F-4065-9C46-6D7C4B5811B9}" srcId="{96AEBFA2-1B20-4868-B5B9-5DB23768901B}" destId="{6D482A79-E69E-4271-B5AE-2F11E55183C8}" srcOrd="2" destOrd="0" parTransId="{4CECF7CF-A8AC-46B9-A5AB-BBCEE72112CF}" sibTransId="{630AC89D-8B11-4E96-BDA7-6F3902DE4581}"/>
    <dgm:cxn modelId="{DECD9DE8-22FA-42B9-82B2-C82BBBBB4ABC}" srcId="{96AEBFA2-1B20-4868-B5B9-5DB23768901B}" destId="{E645210E-DC1E-4B3A-8870-B0B91DEA86E8}" srcOrd="1" destOrd="0" parTransId="{9C217CB3-E58C-4D11-8A07-3BCBD460C0B1}" sibTransId="{BDF5874E-0622-479A-921D-D8F678BACA59}"/>
    <dgm:cxn modelId="{2A6F37E1-9E1B-564C-A0F7-5FF5B04A3BC1}" type="presParOf" srcId="{0E6392B3-AB9A-1F41-827A-CEF9615AE81F}" destId="{8D7BFEF2-B85A-294E-BE6B-2F510DD6D20F}" srcOrd="0" destOrd="0" presId="urn:microsoft.com/office/officeart/2008/layout/LinedList"/>
    <dgm:cxn modelId="{605B1F3E-628D-0044-8002-83A3D7C5562D}" type="presParOf" srcId="{0E6392B3-AB9A-1F41-827A-CEF9615AE81F}" destId="{B53DBC7C-A088-2F4A-9AF3-731B8CC10E12}" srcOrd="1" destOrd="0" presId="urn:microsoft.com/office/officeart/2008/layout/LinedList"/>
    <dgm:cxn modelId="{5289DAC4-357C-4C4B-BE28-AC0CF96DC1BA}" type="presParOf" srcId="{B53DBC7C-A088-2F4A-9AF3-731B8CC10E12}" destId="{9F6F98B2-B1B0-B549-88C2-0F75A65A1A4F}" srcOrd="0" destOrd="0" presId="urn:microsoft.com/office/officeart/2008/layout/LinedList"/>
    <dgm:cxn modelId="{C993338A-74C2-084E-BA32-B80F35153885}" type="presParOf" srcId="{B53DBC7C-A088-2F4A-9AF3-731B8CC10E12}" destId="{27B78F19-1237-6349-8954-F853852B3AE1}" srcOrd="1" destOrd="0" presId="urn:microsoft.com/office/officeart/2008/layout/LinedList"/>
    <dgm:cxn modelId="{F5586496-6B16-BA4A-96D5-F0FEF8BA8287}" type="presParOf" srcId="{0E6392B3-AB9A-1F41-827A-CEF9615AE81F}" destId="{2D097964-B971-E740-967D-D9DC27765FD7}" srcOrd="2" destOrd="0" presId="urn:microsoft.com/office/officeart/2008/layout/LinedList"/>
    <dgm:cxn modelId="{058AAA6D-6E38-324A-94B3-DD187D3F464B}" type="presParOf" srcId="{0E6392B3-AB9A-1F41-827A-CEF9615AE81F}" destId="{22793666-7084-1F44-A92E-F097D95E1396}" srcOrd="3" destOrd="0" presId="urn:microsoft.com/office/officeart/2008/layout/LinedList"/>
    <dgm:cxn modelId="{91C5C7B1-AFF6-5348-A47B-B8A480B075AE}" type="presParOf" srcId="{22793666-7084-1F44-A92E-F097D95E1396}" destId="{1583B35F-F614-7C4B-AC52-79791D56756A}" srcOrd="0" destOrd="0" presId="urn:microsoft.com/office/officeart/2008/layout/LinedList"/>
    <dgm:cxn modelId="{8F57632F-799B-C049-BE31-3D1F51EA4D90}" type="presParOf" srcId="{22793666-7084-1F44-A92E-F097D95E1396}" destId="{6EBE363D-DA78-A44A-9808-C9169FCD7E12}" srcOrd="1" destOrd="0" presId="urn:microsoft.com/office/officeart/2008/layout/LinedList"/>
    <dgm:cxn modelId="{D863475A-96E4-4446-AF72-69705DD1FA8D}" type="presParOf" srcId="{0E6392B3-AB9A-1F41-827A-CEF9615AE81F}" destId="{DF8F5888-6621-FA42-BB86-84A5318AEA1C}" srcOrd="4" destOrd="0" presId="urn:microsoft.com/office/officeart/2008/layout/LinedList"/>
    <dgm:cxn modelId="{BD93A700-F42A-CF48-AFC9-1D0BACA79267}" type="presParOf" srcId="{0E6392B3-AB9A-1F41-827A-CEF9615AE81F}" destId="{E7032DAD-3F01-734A-8F6F-DDBA48C22659}" srcOrd="5" destOrd="0" presId="urn:microsoft.com/office/officeart/2008/layout/LinedList"/>
    <dgm:cxn modelId="{F49CD1AA-5422-1346-AA1F-85CE4B9A7668}" type="presParOf" srcId="{E7032DAD-3F01-734A-8F6F-DDBA48C22659}" destId="{C436806F-D0D7-864B-819E-BF61DE81B5BA}" srcOrd="0" destOrd="0" presId="urn:microsoft.com/office/officeart/2008/layout/LinedList"/>
    <dgm:cxn modelId="{16EBCADD-5EA8-4846-A7E6-23B02AD515DC}" type="presParOf" srcId="{E7032DAD-3F01-734A-8F6F-DDBA48C22659}" destId="{AB69B2E7-26E4-914A-8F60-F25C78FF1BC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5A1A3E-E3AC-40B5-9579-3B0A1E4E7CA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635DB2F-B91B-4F1B-B416-19ABE3FEE661}">
      <dgm:prSet/>
      <dgm:spPr/>
      <dgm:t>
        <a:bodyPr/>
        <a:lstStyle/>
        <a:p>
          <a:r>
            <a:rPr lang="en-US" dirty="0"/>
            <a:t>1) More than 70 million people worldwide are currently displaced from their homes.</a:t>
          </a:r>
        </a:p>
      </dgm:t>
    </dgm:pt>
    <dgm:pt modelId="{84465844-61F2-47F4-9827-E9C9DE335C80}" type="parTrans" cxnId="{9ED3876C-8D27-4BCF-96FF-991A3DEA7FFF}">
      <dgm:prSet/>
      <dgm:spPr/>
      <dgm:t>
        <a:bodyPr/>
        <a:lstStyle/>
        <a:p>
          <a:endParaRPr lang="en-US"/>
        </a:p>
      </dgm:t>
    </dgm:pt>
    <dgm:pt modelId="{E3CC3A63-C1DE-4552-9024-E9A534BAB573}" type="sibTrans" cxnId="{9ED3876C-8D27-4BCF-96FF-991A3DEA7FFF}">
      <dgm:prSet/>
      <dgm:spPr/>
      <dgm:t>
        <a:bodyPr/>
        <a:lstStyle/>
        <a:p>
          <a:endParaRPr lang="en-US"/>
        </a:p>
      </dgm:t>
    </dgm:pt>
    <dgm:pt modelId="{F0D02029-E3C5-4D69-A0A6-DD7D40F88D90}">
      <dgm:prSet/>
      <dgm:spPr/>
      <dgm:t>
        <a:bodyPr/>
        <a:lstStyle/>
        <a:p>
          <a:r>
            <a:rPr lang="en-US" dirty="0"/>
            <a:t>3) About half of the world’s refugees – 51 percent – are children. </a:t>
          </a:r>
        </a:p>
      </dgm:t>
    </dgm:pt>
    <dgm:pt modelId="{FE9175A3-6D4A-4EC5-8C12-D6736B795FB2}" type="parTrans" cxnId="{E4F1CC1B-1005-4CA7-9673-AEF19BCB0A5B}">
      <dgm:prSet/>
      <dgm:spPr/>
      <dgm:t>
        <a:bodyPr/>
        <a:lstStyle/>
        <a:p>
          <a:endParaRPr lang="en-US"/>
        </a:p>
      </dgm:t>
    </dgm:pt>
    <dgm:pt modelId="{8E431C92-6DF8-4FD3-AFAB-A10165821DE6}" type="sibTrans" cxnId="{E4F1CC1B-1005-4CA7-9673-AEF19BCB0A5B}">
      <dgm:prSet/>
      <dgm:spPr/>
      <dgm:t>
        <a:bodyPr/>
        <a:lstStyle/>
        <a:p>
          <a:endParaRPr lang="en-US"/>
        </a:p>
      </dgm:t>
    </dgm:pt>
    <dgm:pt modelId="{4C40464A-6FF8-4DD7-9E3A-0AB18780F293}">
      <dgm:prSet/>
      <dgm:spPr/>
      <dgm:t>
        <a:bodyPr/>
        <a:lstStyle/>
        <a:p>
          <a:r>
            <a:rPr lang="en-US" dirty="0"/>
            <a:t>4) Refugees decide what country they are resettled to. </a:t>
          </a:r>
        </a:p>
      </dgm:t>
    </dgm:pt>
    <dgm:pt modelId="{2FFA26FD-AD26-4677-A710-1DEB5150E01B}" type="parTrans" cxnId="{A543A653-88A8-42D1-9351-CF182714AEA5}">
      <dgm:prSet/>
      <dgm:spPr/>
      <dgm:t>
        <a:bodyPr/>
        <a:lstStyle/>
        <a:p>
          <a:endParaRPr lang="en-US"/>
        </a:p>
      </dgm:t>
    </dgm:pt>
    <dgm:pt modelId="{CDBE8556-2BE0-4998-9079-5A388D98ECAA}" type="sibTrans" cxnId="{A543A653-88A8-42D1-9351-CF182714AEA5}">
      <dgm:prSet/>
      <dgm:spPr/>
      <dgm:t>
        <a:bodyPr/>
        <a:lstStyle/>
        <a:p>
          <a:endParaRPr lang="en-US"/>
        </a:p>
      </dgm:t>
    </dgm:pt>
    <dgm:pt modelId="{D24A4AC6-AA14-9747-A1B7-5FB46BB46002}">
      <dgm:prSet custT="1"/>
      <dgm:spPr/>
      <dgm:t>
        <a:bodyPr/>
        <a:lstStyle/>
        <a:p>
          <a:pPr algn="ctr" rtl="0"/>
          <a:r>
            <a:rPr lang="en-US" sz="3600" b="1" dirty="0">
              <a:latin typeface="+mj-lt"/>
            </a:rPr>
            <a:t>True or False?</a:t>
          </a:r>
        </a:p>
      </dgm:t>
    </dgm:pt>
    <dgm:pt modelId="{DB99FFED-D55C-6746-9241-2268AA06637B}" type="parTrans" cxnId="{4C8D46D7-69B2-F84B-8340-218CED2A63ED}">
      <dgm:prSet/>
      <dgm:spPr/>
      <dgm:t>
        <a:bodyPr/>
        <a:lstStyle/>
        <a:p>
          <a:endParaRPr lang="en-US"/>
        </a:p>
      </dgm:t>
    </dgm:pt>
    <dgm:pt modelId="{35DC3EC9-5196-EA4C-8EC0-55D6E162C122}" type="sibTrans" cxnId="{4C8D46D7-69B2-F84B-8340-218CED2A63ED}">
      <dgm:prSet/>
      <dgm:spPr/>
      <dgm:t>
        <a:bodyPr/>
        <a:lstStyle/>
        <a:p>
          <a:endParaRPr lang="en-US"/>
        </a:p>
      </dgm:t>
    </dgm:pt>
    <dgm:pt modelId="{609E37B6-F5EA-274E-BE72-F54163CFFC69}">
      <dgm:prSet/>
      <dgm:spPr/>
      <dgm:t>
        <a:bodyPr/>
        <a:lstStyle/>
        <a:p>
          <a:r>
            <a:rPr lang="en-US" dirty="0"/>
            <a:t>5) Each country determines which refugees they resettle.</a:t>
          </a:r>
        </a:p>
      </dgm:t>
    </dgm:pt>
    <dgm:pt modelId="{13D52B07-E424-9044-B25E-E89474AD6127}" type="parTrans" cxnId="{95C14246-896C-F949-81F0-54AE6E22AF95}">
      <dgm:prSet/>
      <dgm:spPr/>
      <dgm:t>
        <a:bodyPr/>
        <a:lstStyle/>
        <a:p>
          <a:endParaRPr lang="en-US"/>
        </a:p>
      </dgm:t>
    </dgm:pt>
    <dgm:pt modelId="{C219C94A-EDDC-9D43-8051-D49EB806CEA1}" type="sibTrans" cxnId="{95C14246-896C-F949-81F0-54AE6E22AF95}">
      <dgm:prSet/>
      <dgm:spPr/>
      <dgm:t>
        <a:bodyPr/>
        <a:lstStyle/>
        <a:p>
          <a:endParaRPr lang="en-US"/>
        </a:p>
      </dgm:t>
    </dgm:pt>
    <dgm:pt modelId="{F4E6AAC2-3BED-7146-9439-7CCE3C6CC58D}">
      <dgm:prSet/>
      <dgm:spPr/>
      <dgm:t>
        <a:bodyPr/>
        <a:lstStyle/>
        <a:p>
          <a:pPr rtl="0"/>
          <a:r>
            <a:rPr lang="en-US" dirty="0"/>
            <a:t>2) Only 2 out of every 5 refugees live in countries neighboring their country of origin.</a:t>
          </a:r>
        </a:p>
      </dgm:t>
    </dgm:pt>
    <dgm:pt modelId="{1DB55EB8-7F94-D048-AA37-42AF177E6514}" type="parTrans" cxnId="{F57E1FD6-CE68-7E40-BD30-816836459FAC}">
      <dgm:prSet/>
      <dgm:spPr/>
      <dgm:t>
        <a:bodyPr/>
        <a:lstStyle/>
        <a:p>
          <a:endParaRPr lang="en-US"/>
        </a:p>
      </dgm:t>
    </dgm:pt>
    <dgm:pt modelId="{5E7559A9-3106-8943-815A-3B0C365D2043}" type="sibTrans" cxnId="{F57E1FD6-CE68-7E40-BD30-816836459FAC}">
      <dgm:prSet/>
      <dgm:spPr/>
      <dgm:t>
        <a:bodyPr/>
        <a:lstStyle/>
        <a:p>
          <a:endParaRPr lang="en-US"/>
        </a:p>
      </dgm:t>
    </dgm:pt>
    <dgm:pt modelId="{0ABF9F66-85FF-1342-9FA4-972981AE88C0}" type="pres">
      <dgm:prSet presAssocID="{825A1A3E-E3AC-40B5-9579-3B0A1E4E7CA1}" presName="linear" presStyleCnt="0">
        <dgm:presLayoutVars>
          <dgm:animLvl val="lvl"/>
          <dgm:resizeHandles val="exact"/>
        </dgm:presLayoutVars>
      </dgm:prSet>
      <dgm:spPr/>
    </dgm:pt>
    <dgm:pt modelId="{171D4226-D3EA-2C44-AC06-1F0D4F3590BB}" type="pres">
      <dgm:prSet presAssocID="{D24A4AC6-AA14-9747-A1B7-5FB46BB46002}" presName="parentText" presStyleLbl="node1" presStyleIdx="0" presStyleCnt="6" custLinFactNeighborX="0">
        <dgm:presLayoutVars>
          <dgm:chMax val="0"/>
          <dgm:bulletEnabled val="1"/>
        </dgm:presLayoutVars>
      </dgm:prSet>
      <dgm:spPr/>
    </dgm:pt>
    <dgm:pt modelId="{1FF40706-50BF-074B-98CC-DE0EA56AB374}" type="pres">
      <dgm:prSet presAssocID="{35DC3EC9-5196-EA4C-8EC0-55D6E162C122}" presName="spacer" presStyleCnt="0"/>
      <dgm:spPr/>
    </dgm:pt>
    <dgm:pt modelId="{A08DC38F-1011-D745-B0AD-7BB5B29540E0}" type="pres">
      <dgm:prSet presAssocID="{1635DB2F-B91B-4F1B-B416-19ABE3FEE661}" presName="parentText" presStyleLbl="node1" presStyleIdx="1" presStyleCnt="6" custScaleY="103529">
        <dgm:presLayoutVars>
          <dgm:chMax val="0"/>
          <dgm:bulletEnabled val="1"/>
        </dgm:presLayoutVars>
      </dgm:prSet>
      <dgm:spPr/>
    </dgm:pt>
    <dgm:pt modelId="{6C279362-5F57-6E44-B12D-2F6893A65D4F}" type="pres">
      <dgm:prSet presAssocID="{E3CC3A63-C1DE-4552-9024-E9A534BAB573}" presName="spacer" presStyleCnt="0"/>
      <dgm:spPr/>
    </dgm:pt>
    <dgm:pt modelId="{F697FA77-E21E-DC44-940F-0803BFF98BCC}" type="pres">
      <dgm:prSet presAssocID="{F4E6AAC2-3BED-7146-9439-7CCE3C6CC58D}" presName="parentText" presStyleLbl="node1" presStyleIdx="2" presStyleCnt="6" custLinFactY="-2274" custLinFactNeighborX="-28552" custLinFactNeighborY="-100000">
        <dgm:presLayoutVars>
          <dgm:chMax val="0"/>
          <dgm:bulletEnabled val="1"/>
        </dgm:presLayoutVars>
      </dgm:prSet>
      <dgm:spPr/>
    </dgm:pt>
    <dgm:pt modelId="{4E603067-6356-3E4C-AA5C-3B90B6D45C16}" type="pres">
      <dgm:prSet presAssocID="{5E7559A9-3106-8943-815A-3B0C365D2043}" presName="spacer" presStyleCnt="0"/>
      <dgm:spPr/>
    </dgm:pt>
    <dgm:pt modelId="{F886F20F-861E-9C4C-B0BC-F0622F93916D}" type="pres">
      <dgm:prSet presAssocID="{F0D02029-E3C5-4D69-A0A6-DD7D40F88D90}" presName="parentText" presStyleLbl="node1" presStyleIdx="3" presStyleCnt="6" custLinFactY="-9547" custLinFactNeighborX="0" custLinFactNeighborY="-100000">
        <dgm:presLayoutVars>
          <dgm:chMax val="0"/>
          <dgm:bulletEnabled val="1"/>
        </dgm:presLayoutVars>
      </dgm:prSet>
      <dgm:spPr/>
    </dgm:pt>
    <dgm:pt modelId="{0FC8E163-3506-704D-A927-45D89B89FA2F}" type="pres">
      <dgm:prSet presAssocID="{8E431C92-6DF8-4FD3-AFAB-A10165821DE6}" presName="spacer" presStyleCnt="0"/>
      <dgm:spPr/>
    </dgm:pt>
    <dgm:pt modelId="{A44476D3-F1A1-6841-82DC-478508A31EFC}" type="pres">
      <dgm:prSet presAssocID="{4C40464A-6FF8-4DD7-9E3A-0AB18780F293}" presName="parentText" presStyleLbl="node1" presStyleIdx="4" presStyleCnt="6" custLinFactY="-12913" custLinFactNeighborX="0" custLinFactNeighborY="-100000">
        <dgm:presLayoutVars>
          <dgm:chMax val="0"/>
          <dgm:bulletEnabled val="1"/>
        </dgm:presLayoutVars>
      </dgm:prSet>
      <dgm:spPr/>
    </dgm:pt>
    <dgm:pt modelId="{89CAAB74-5795-1C41-8CB3-6CB9CE50DC10}" type="pres">
      <dgm:prSet presAssocID="{CDBE8556-2BE0-4998-9079-5A388D98ECAA}" presName="spacer" presStyleCnt="0"/>
      <dgm:spPr/>
    </dgm:pt>
    <dgm:pt modelId="{0EECFEC9-1957-AD40-B389-4FE69730C153}" type="pres">
      <dgm:prSet presAssocID="{609E37B6-F5EA-274E-BE72-F54163CFFC69}" presName="parentText" presStyleLbl="node1" presStyleIdx="5" presStyleCnt="6" custLinFactY="-12553" custLinFactNeighborX="0" custLinFactNeighborY="-100000">
        <dgm:presLayoutVars>
          <dgm:chMax val="0"/>
          <dgm:bulletEnabled val="1"/>
        </dgm:presLayoutVars>
      </dgm:prSet>
      <dgm:spPr/>
    </dgm:pt>
  </dgm:ptLst>
  <dgm:cxnLst>
    <dgm:cxn modelId="{A8A79700-84D7-3142-B160-E0A9DDFA7854}" type="presOf" srcId="{825A1A3E-E3AC-40B5-9579-3B0A1E4E7CA1}" destId="{0ABF9F66-85FF-1342-9FA4-972981AE88C0}" srcOrd="0" destOrd="0" presId="urn:microsoft.com/office/officeart/2005/8/layout/vList2"/>
    <dgm:cxn modelId="{E4F1CC1B-1005-4CA7-9673-AEF19BCB0A5B}" srcId="{825A1A3E-E3AC-40B5-9579-3B0A1E4E7CA1}" destId="{F0D02029-E3C5-4D69-A0A6-DD7D40F88D90}" srcOrd="3" destOrd="0" parTransId="{FE9175A3-6D4A-4EC5-8C12-D6736B795FB2}" sibTransId="{8E431C92-6DF8-4FD3-AFAB-A10165821DE6}"/>
    <dgm:cxn modelId="{C313E822-F0F4-7A48-9CD0-C37EE7D4200D}" type="presOf" srcId="{4C40464A-6FF8-4DD7-9E3A-0AB18780F293}" destId="{A44476D3-F1A1-6841-82DC-478508A31EFC}" srcOrd="0" destOrd="0" presId="urn:microsoft.com/office/officeart/2005/8/layout/vList2"/>
    <dgm:cxn modelId="{95C14246-896C-F949-81F0-54AE6E22AF95}" srcId="{825A1A3E-E3AC-40B5-9579-3B0A1E4E7CA1}" destId="{609E37B6-F5EA-274E-BE72-F54163CFFC69}" srcOrd="5" destOrd="0" parTransId="{13D52B07-E424-9044-B25E-E89474AD6127}" sibTransId="{C219C94A-EDDC-9D43-8051-D49EB806CEA1}"/>
    <dgm:cxn modelId="{16A41C51-C76D-E04C-AF43-090EAEA83C30}" type="presOf" srcId="{609E37B6-F5EA-274E-BE72-F54163CFFC69}" destId="{0EECFEC9-1957-AD40-B389-4FE69730C153}" srcOrd="0" destOrd="0" presId="urn:microsoft.com/office/officeart/2005/8/layout/vList2"/>
    <dgm:cxn modelId="{A543A653-88A8-42D1-9351-CF182714AEA5}" srcId="{825A1A3E-E3AC-40B5-9579-3B0A1E4E7CA1}" destId="{4C40464A-6FF8-4DD7-9E3A-0AB18780F293}" srcOrd="4" destOrd="0" parTransId="{2FFA26FD-AD26-4677-A710-1DEB5150E01B}" sibTransId="{CDBE8556-2BE0-4998-9079-5A388D98ECAA}"/>
    <dgm:cxn modelId="{9ED3876C-8D27-4BCF-96FF-991A3DEA7FFF}" srcId="{825A1A3E-E3AC-40B5-9579-3B0A1E4E7CA1}" destId="{1635DB2F-B91B-4F1B-B416-19ABE3FEE661}" srcOrd="1" destOrd="0" parTransId="{84465844-61F2-47F4-9827-E9C9DE335C80}" sibTransId="{E3CC3A63-C1DE-4552-9024-E9A534BAB573}"/>
    <dgm:cxn modelId="{C620056E-6D12-8E46-B69E-1772AFFC02F6}" type="presOf" srcId="{F4E6AAC2-3BED-7146-9439-7CCE3C6CC58D}" destId="{F697FA77-E21E-DC44-940F-0803BFF98BCC}" srcOrd="0" destOrd="0" presId="urn:microsoft.com/office/officeart/2005/8/layout/vList2"/>
    <dgm:cxn modelId="{A6CC8A92-CA3D-4A48-8190-4982C164C2D7}" type="presOf" srcId="{D24A4AC6-AA14-9747-A1B7-5FB46BB46002}" destId="{171D4226-D3EA-2C44-AC06-1F0D4F3590BB}" srcOrd="0" destOrd="0" presId="urn:microsoft.com/office/officeart/2005/8/layout/vList2"/>
    <dgm:cxn modelId="{F57E1FD6-CE68-7E40-BD30-816836459FAC}" srcId="{825A1A3E-E3AC-40B5-9579-3B0A1E4E7CA1}" destId="{F4E6AAC2-3BED-7146-9439-7CCE3C6CC58D}" srcOrd="2" destOrd="0" parTransId="{1DB55EB8-7F94-D048-AA37-42AF177E6514}" sibTransId="{5E7559A9-3106-8943-815A-3B0C365D2043}"/>
    <dgm:cxn modelId="{4C8D46D7-69B2-F84B-8340-218CED2A63ED}" srcId="{825A1A3E-E3AC-40B5-9579-3B0A1E4E7CA1}" destId="{D24A4AC6-AA14-9747-A1B7-5FB46BB46002}" srcOrd="0" destOrd="0" parTransId="{DB99FFED-D55C-6746-9241-2268AA06637B}" sibTransId="{35DC3EC9-5196-EA4C-8EC0-55D6E162C122}"/>
    <dgm:cxn modelId="{2A6517EC-AFF6-8747-941E-E7E654E5D6AF}" type="presOf" srcId="{1635DB2F-B91B-4F1B-B416-19ABE3FEE661}" destId="{A08DC38F-1011-D745-B0AD-7BB5B29540E0}" srcOrd="0" destOrd="0" presId="urn:microsoft.com/office/officeart/2005/8/layout/vList2"/>
    <dgm:cxn modelId="{221ABDFD-A3B6-1E4E-A5F0-73FBD20B64DC}" type="presOf" srcId="{F0D02029-E3C5-4D69-A0A6-DD7D40F88D90}" destId="{F886F20F-861E-9C4C-B0BC-F0622F93916D}" srcOrd="0" destOrd="0" presId="urn:microsoft.com/office/officeart/2005/8/layout/vList2"/>
    <dgm:cxn modelId="{F4E6C086-1EB5-0045-A381-0134C37C39A6}" type="presParOf" srcId="{0ABF9F66-85FF-1342-9FA4-972981AE88C0}" destId="{171D4226-D3EA-2C44-AC06-1F0D4F3590BB}" srcOrd="0" destOrd="0" presId="urn:microsoft.com/office/officeart/2005/8/layout/vList2"/>
    <dgm:cxn modelId="{BB1DFD19-4E74-0C4E-B3F5-9A4452A1543A}" type="presParOf" srcId="{0ABF9F66-85FF-1342-9FA4-972981AE88C0}" destId="{1FF40706-50BF-074B-98CC-DE0EA56AB374}" srcOrd="1" destOrd="0" presId="urn:microsoft.com/office/officeart/2005/8/layout/vList2"/>
    <dgm:cxn modelId="{1D702930-4C14-5C4B-BD2A-6A91B36A3A75}" type="presParOf" srcId="{0ABF9F66-85FF-1342-9FA4-972981AE88C0}" destId="{A08DC38F-1011-D745-B0AD-7BB5B29540E0}" srcOrd="2" destOrd="0" presId="urn:microsoft.com/office/officeart/2005/8/layout/vList2"/>
    <dgm:cxn modelId="{DE71B193-A03A-3F40-A50E-ACB9AACDEC91}" type="presParOf" srcId="{0ABF9F66-85FF-1342-9FA4-972981AE88C0}" destId="{6C279362-5F57-6E44-B12D-2F6893A65D4F}" srcOrd="3" destOrd="0" presId="urn:microsoft.com/office/officeart/2005/8/layout/vList2"/>
    <dgm:cxn modelId="{90A00DAA-CEF7-E146-9AE2-C3DF3EC5CB93}" type="presParOf" srcId="{0ABF9F66-85FF-1342-9FA4-972981AE88C0}" destId="{F697FA77-E21E-DC44-940F-0803BFF98BCC}" srcOrd="4" destOrd="0" presId="urn:microsoft.com/office/officeart/2005/8/layout/vList2"/>
    <dgm:cxn modelId="{C89F9163-D498-A449-A35E-C896872F59C9}" type="presParOf" srcId="{0ABF9F66-85FF-1342-9FA4-972981AE88C0}" destId="{4E603067-6356-3E4C-AA5C-3B90B6D45C16}" srcOrd="5" destOrd="0" presId="urn:microsoft.com/office/officeart/2005/8/layout/vList2"/>
    <dgm:cxn modelId="{B56292E4-DDAF-9C4E-8955-2ABB583419F0}" type="presParOf" srcId="{0ABF9F66-85FF-1342-9FA4-972981AE88C0}" destId="{F886F20F-861E-9C4C-B0BC-F0622F93916D}" srcOrd="6" destOrd="0" presId="urn:microsoft.com/office/officeart/2005/8/layout/vList2"/>
    <dgm:cxn modelId="{D93F018D-CAF9-8B43-8EF4-A54E4119583C}" type="presParOf" srcId="{0ABF9F66-85FF-1342-9FA4-972981AE88C0}" destId="{0FC8E163-3506-704D-A927-45D89B89FA2F}" srcOrd="7" destOrd="0" presId="urn:microsoft.com/office/officeart/2005/8/layout/vList2"/>
    <dgm:cxn modelId="{140F8DC2-3980-1041-981D-02A24629C3BE}" type="presParOf" srcId="{0ABF9F66-85FF-1342-9FA4-972981AE88C0}" destId="{A44476D3-F1A1-6841-82DC-478508A31EFC}" srcOrd="8" destOrd="0" presId="urn:microsoft.com/office/officeart/2005/8/layout/vList2"/>
    <dgm:cxn modelId="{4CDF0860-EF06-E041-B17C-C4BAEADA814A}" type="presParOf" srcId="{0ABF9F66-85FF-1342-9FA4-972981AE88C0}" destId="{89CAAB74-5795-1C41-8CB3-6CB9CE50DC10}" srcOrd="9" destOrd="0" presId="urn:microsoft.com/office/officeart/2005/8/layout/vList2"/>
    <dgm:cxn modelId="{F386FDDE-D700-2341-A1A9-960ABC37BC2F}" type="presParOf" srcId="{0ABF9F66-85FF-1342-9FA4-972981AE88C0}" destId="{0EECFEC9-1957-AD40-B389-4FE69730C15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5A1A3E-E3AC-40B5-9579-3B0A1E4E7CA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635DB2F-B91B-4F1B-B416-19ABE3FEE661}">
      <dgm:prSet custT="1"/>
      <dgm:spPr/>
      <dgm:t>
        <a:bodyPr/>
        <a:lstStyle/>
        <a:p>
          <a:r>
            <a:rPr lang="en-US" sz="2400" dirty="0"/>
            <a:t>1) True. On June 19, 2019, UNHCR reported that there were almost 70.8 million forcibly displaced people worldwide in 2018. This is likely an undercount, because it does not include all Venezuelan displacement  (</a:t>
          </a:r>
          <a:r>
            <a:rPr lang="en-US" sz="2400" dirty="0">
              <a:hlinkClick xmlns:r="http://schemas.openxmlformats.org/officeDocument/2006/relationships" r:id="rId1"/>
            </a:rPr>
            <a:t>https://www.bbc.com/news/world-48682783</a:t>
          </a:r>
          <a:r>
            <a:rPr lang="en-US" sz="2400" dirty="0"/>
            <a:t> ).</a:t>
          </a:r>
        </a:p>
      </dgm:t>
    </dgm:pt>
    <dgm:pt modelId="{84465844-61F2-47F4-9827-E9C9DE335C80}" type="parTrans" cxnId="{9ED3876C-8D27-4BCF-96FF-991A3DEA7FFF}">
      <dgm:prSet/>
      <dgm:spPr/>
      <dgm:t>
        <a:bodyPr/>
        <a:lstStyle/>
        <a:p>
          <a:endParaRPr lang="en-US" sz="2400"/>
        </a:p>
      </dgm:t>
    </dgm:pt>
    <dgm:pt modelId="{E3CC3A63-C1DE-4552-9024-E9A534BAB573}" type="sibTrans" cxnId="{9ED3876C-8D27-4BCF-96FF-991A3DEA7FFF}">
      <dgm:prSet/>
      <dgm:spPr/>
      <dgm:t>
        <a:bodyPr/>
        <a:lstStyle/>
        <a:p>
          <a:endParaRPr lang="en-US" sz="2400"/>
        </a:p>
      </dgm:t>
    </dgm:pt>
    <dgm:pt modelId="{F0D02029-E3C5-4D69-A0A6-DD7D40F88D90}">
      <dgm:prSet custT="1"/>
      <dgm:spPr/>
      <dgm:t>
        <a:bodyPr/>
        <a:lstStyle/>
        <a:p>
          <a:r>
            <a:rPr lang="en-US" sz="2400" dirty="0"/>
            <a:t>3) True. On June 19, 2019, the UNHCR reported that “children below 18 years of age constituted about half of the refugee population of 2018”.</a:t>
          </a:r>
        </a:p>
      </dgm:t>
    </dgm:pt>
    <dgm:pt modelId="{FE9175A3-6D4A-4EC5-8C12-D6736B795FB2}" type="parTrans" cxnId="{E4F1CC1B-1005-4CA7-9673-AEF19BCB0A5B}">
      <dgm:prSet/>
      <dgm:spPr/>
      <dgm:t>
        <a:bodyPr/>
        <a:lstStyle/>
        <a:p>
          <a:endParaRPr lang="en-US" sz="2400"/>
        </a:p>
      </dgm:t>
    </dgm:pt>
    <dgm:pt modelId="{8E431C92-6DF8-4FD3-AFAB-A10165821DE6}" type="sibTrans" cxnId="{E4F1CC1B-1005-4CA7-9673-AEF19BCB0A5B}">
      <dgm:prSet/>
      <dgm:spPr/>
      <dgm:t>
        <a:bodyPr/>
        <a:lstStyle/>
        <a:p>
          <a:endParaRPr lang="en-US" sz="2400"/>
        </a:p>
      </dgm:t>
    </dgm:pt>
    <dgm:pt modelId="{34FB156B-5AB3-604B-9260-DB419C1B5EFC}">
      <dgm:prSet custT="1"/>
      <dgm:spPr/>
      <dgm:t>
        <a:bodyPr/>
        <a:lstStyle/>
        <a:p>
          <a:pPr algn="ctr" rtl="0"/>
          <a:r>
            <a:rPr lang="en-US" sz="2400" b="1" dirty="0"/>
            <a:t>ANSWER KEY</a:t>
          </a:r>
        </a:p>
      </dgm:t>
    </dgm:pt>
    <dgm:pt modelId="{A9BFEAD2-FD73-B54A-975A-94351D418CD0}" type="parTrans" cxnId="{32594640-ED6A-644F-B07A-9D01765A244B}">
      <dgm:prSet/>
      <dgm:spPr/>
      <dgm:t>
        <a:bodyPr/>
        <a:lstStyle/>
        <a:p>
          <a:endParaRPr lang="en-US" sz="2400"/>
        </a:p>
      </dgm:t>
    </dgm:pt>
    <dgm:pt modelId="{DAAFAEC9-FC78-E64C-88CF-D58104A59373}" type="sibTrans" cxnId="{32594640-ED6A-644F-B07A-9D01765A244B}">
      <dgm:prSet/>
      <dgm:spPr/>
      <dgm:t>
        <a:bodyPr/>
        <a:lstStyle/>
        <a:p>
          <a:endParaRPr lang="en-US" sz="2400"/>
        </a:p>
      </dgm:t>
    </dgm:pt>
    <dgm:pt modelId="{4C40464A-6FF8-4DD7-9E3A-0AB18780F293}">
      <dgm:prSet custT="1"/>
      <dgm:spPr/>
      <dgm:t>
        <a:bodyPr/>
        <a:lstStyle/>
        <a:p>
          <a:r>
            <a:rPr lang="en-US" sz="2400" dirty="0"/>
            <a:t>4) False. Refugees do not get to decide what country they are resettled to.</a:t>
          </a:r>
        </a:p>
      </dgm:t>
    </dgm:pt>
    <dgm:pt modelId="{CDBE8556-2BE0-4998-9079-5A388D98ECAA}" type="sibTrans" cxnId="{A543A653-88A8-42D1-9351-CF182714AEA5}">
      <dgm:prSet/>
      <dgm:spPr/>
      <dgm:t>
        <a:bodyPr/>
        <a:lstStyle/>
        <a:p>
          <a:endParaRPr lang="en-US" sz="2400"/>
        </a:p>
      </dgm:t>
    </dgm:pt>
    <dgm:pt modelId="{2FFA26FD-AD26-4677-A710-1DEB5150E01B}" type="parTrans" cxnId="{A543A653-88A8-42D1-9351-CF182714AEA5}">
      <dgm:prSet/>
      <dgm:spPr/>
      <dgm:t>
        <a:bodyPr/>
        <a:lstStyle/>
        <a:p>
          <a:endParaRPr lang="en-US" sz="2400"/>
        </a:p>
      </dgm:t>
    </dgm:pt>
    <dgm:pt modelId="{B4861FB1-051F-3F4A-B0D0-E5A1296862F3}">
      <dgm:prSet custT="1"/>
      <dgm:spPr/>
      <dgm:t>
        <a:bodyPr/>
        <a:lstStyle/>
        <a:p>
          <a:pPr rtl="0"/>
          <a:r>
            <a:rPr lang="en-US" sz="2400" dirty="0"/>
            <a:t>5) True. Each country determines which and how many refugees they resettle.</a:t>
          </a:r>
        </a:p>
      </dgm:t>
    </dgm:pt>
    <dgm:pt modelId="{DA57251E-768D-B74D-B1C9-6286C7EC70A6}" type="parTrans" cxnId="{D6DF45F1-C16E-DB4D-8822-1363961F0903}">
      <dgm:prSet/>
      <dgm:spPr/>
      <dgm:t>
        <a:bodyPr/>
        <a:lstStyle/>
        <a:p>
          <a:endParaRPr lang="en-US" sz="2400"/>
        </a:p>
      </dgm:t>
    </dgm:pt>
    <dgm:pt modelId="{C2770BE4-115F-8149-9AB2-8D6BE010330E}" type="sibTrans" cxnId="{D6DF45F1-C16E-DB4D-8822-1363961F0903}">
      <dgm:prSet/>
      <dgm:spPr/>
      <dgm:t>
        <a:bodyPr/>
        <a:lstStyle/>
        <a:p>
          <a:endParaRPr lang="en-US" sz="2400"/>
        </a:p>
      </dgm:t>
    </dgm:pt>
    <dgm:pt modelId="{41C626F7-915C-D94C-99B9-A77078FB5C22}">
      <dgm:prSet custT="1"/>
      <dgm:spPr/>
      <dgm:t>
        <a:bodyPr/>
        <a:lstStyle/>
        <a:p>
          <a:pPr rtl="0"/>
          <a:r>
            <a:rPr lang="en-US" sz="2400" dirty="0"/>
            <a:t>2) False. According to the UNHCR, nearly 4 out of every 5 refugees lived in countries neighboring their countries of origin in 2018.  </a:t>
          </a:r>
        </a:p>
      </dgm:t>
    </dgm:pt>
    <dgm:pt modelId="{96BEA4FE-0B4B-FE44-ACB0-CF3E2095A201}" type="parTrans" cxnId="{A070B30E-1795-414F-B6D8-CB03191D4D29}">
      <dgm:prSet/>
      <dgm:spPr/>
      <dgm:t>
        <a:bodyPr/>
        <a:lstStyle/>
        <a:p>
          <a:endParaRPr lang="en-US" sz="2400"/>
        </a:p>
      </dgm:t>
    </dgm:pt>
    <dgm:pt modelId="{31A11A2D-14BF-5F4A-922F-6861DDEE1A24}" type="sibTrans" cxnId="{A070B30E-1795-414F-B6D8-CB03191D4D29}">
      <dgm:prSet/>
      <dgm:spPr/>
      <dgm:t>
        <a:bodyPr/>
        <a:lstStyle/>
        <a:p>
          <a:endParaRPr lang="en-US" sz="2400"/>
        </a:p>
      </dgm:t>
    </dgm:pt>
    <dgm:pt modelId="{0ABF9F66-85FF-1342-9FA4-972981AE88C0}" type="pres">
      <dgm:prSet presAssocID="{825A1A3E-E3AC-40B5-9579-3B0A1E4E7CA1}" presName="linear" presStyleCnt="0">
        <dgm:presLayoutVars>
          <dgm:animLvl val="lvl"/>
          <dgm:resizeHandles val="exact"/>
        </dgm:presLayoutVars>
      </dgm:prSet>
      <dgm:spPr/>
    </dgm:pt>
    <dgm:pt modelId="{20BA0167-A026-B948-A06E-086BE1B5C535}" type="pres">
      <dgm:prSet presAssocID="{34FB156B-5AB3-604B-9260-DB419C1B5EFC}" presName="parentText" presStyleLbl="node1" presStyleIdx="0" presStyleCnt="6" custAng="10800000" custFlipVert="1" custScaleY="42790" custLinFactNeighborX="-135" custLinFactNeighborY="2">
        <dgm:presLayoutVars>
          <dgm:chMax val="0"/>
          <dgm:bulletEnabled val="1"/>
        </dgm:presLayoutVars>
      </dgm:prSet>
      <dgm:spPr/>
    </dgm:pt>
    <dgm:pt modelId="{54DA550C-435E-3140-AF4D-8BF45215CA34}" type="pres">
      <dgm:prSet presAssocID="{DAAFAEC9-FC78-E64C-88CF-D58104A59373}" presName="spacer" presStyleCnt="0"/>
      <dgm:spPr/>
    </dgm:pt>
    <dgm:pt modelId="{A08DC38F-1011-D745-B0AD-7BB5B29540E0}" type="pres">
      <dgm:prSet presAssocID="{1635DB2F-B91B-4F1B-B416-19ABE3FEE661}" presName="parentText" presStyleLbl="node1" presStyleIdx="1" presStyleCnt="6" custScaleY="103529">
        <dgm:presLayoutVars>
          <dgm:chMax val="0"/>
          <dgm:bulletEnabled val="1"/>
        </dgm:presLayoutVars>
      </dgm:prSet>
      <dgm:spPr/>
    </dgm:pt>
    <dgm:pt modelId="{6C279362-5F57-6E44-B12D-2F6893A65D4F}" type="pres">
      <dgm:prSet presAssocID="{E3CC3A63-C1DE-4552-9024-E9A534BAB573}" presName="spacer" presStyleCnt="0"/>
      <dgm:spPr/>
    </dgm:pt>
    <dgm:pt modelId="{F9D28675-9AF5-784D-BACB-E8A0EA35790F}" type="pres">
      <dgm:prSet presAssocID="{41C626F7-915C-D94C-99B9-A77078FB5C22}" presName="parentText" presStyleLbl="node1" presStyleIdx="2" presStyleCnt="6">
        <dgm:presLayoutVars>
          <dgm:chMax val="0"/>
          <dgm:bulletEnabled val="1"/>
        </dgm:presLayoutVars>
      </dgm:prSet>
      <dgm:spPr/>
    </dgm:pt>
    <dgm:pt modelId="{01CECF1B-718C-4B45-B7BF-5ED338AC1214}" type="pres">
      <dgm:prSet presAssocID="{31A11A2D-14BF-5F4A-922F-6861DDEE1A24}" presName="spacer" presStyleCnt="0"/>
      <dgm:spPr/>
    </dgm:pt>
    <dgm:pt modelId="{F886F20F-861E-9C4C-B0BC-F0622F93916D}" type="pres">
      <dgm:prSet presAssocID="{F0D02029-E3C5-4D69-A0A6-DD7D40F88D90}" presName="parentText" presStyleLbl="node1" presStyleIdx="3" presStyleCnt="6">
        <dgm:presLayoutVars>
          <dgm:chMax val="0"/>
          <dgm:bulletEnabled val="1"/>
        </dgm:presLayoutVars>
      </dgm:prSet>
      <dgm:spPr/>
    </dgm:pt>
    <dgm:pt modelId="{0FC8E163-3506-704D-A927-45D89B89FA2F}" type="pres">
      <dgm:prSet presAssocID="{8E431C92-6DF8-4FD3-AFAB-A10165821DE6}" presName="spacer" presStyleCnt="0"/>
      <dgm:spPr/>
    </dgm:pt>
    <dgm:pt modelId="{A44476D3-F1A1-6841-82DC-478508A31EFC}" type="pres">
      <dgm:prSet presAssocID="{4C40464A-6FF8-4DD7-9E3A-0AB18780F293}" presName="parentText" presStyleLbl="node1" presStyleIdx="4" presStyleCnt="6">
        <dgm:presLayoutVars>
          <dgm:chMax val="0"/>
          <dgm:bulletEnabled val="1"/>
        </dgm:presLayoutVars>
      </dgm:prSet>
      <dgm:spPr/>
    </dgm:pt>
    <dgm:pt modelId="{03AE0878-B7B9-1745-A762-1BF106144D21}" type="pres">
      <dgm:prSet presAssocID="{CDBE8556-2BE0-4998-9079-5A388D98ECAA}" presName="spacer" presStyleCnt="0"/>
      <dgm:spPr/>
    </dgm:pt>
    <dgm:pt modelId="{98F7E3DB-A905-B441-A688-BF36D19D548D}" type="pres">
      <dgm:prSet presAssocID="{B4861FB1-051F-3F4A-B0D0-E5A1296862F3}" presName="parentText" presStyleLbl="node1" presStyleIdx="5" presStyleCnt="6">
        <dgm:presLayoutVars>
          <dgm:chMax val="0"/>
          <dgm:bulletEnabled val="1"/>
        </dgm:presLayoutVars>
      </dgm:prSet>
      <dgm:spPr/>
    </dgm:pt>
  </dgm:ptLst>
  <dgm:cxnLst>
    <dgm:cxn modelId="{A8A79700-84D7-3142-B160-E0A9DDFA7854}" type="presOf" srcId="{825A1A3E-E3AC-40B5-9579-3B0A1E4E7CA1}" destId="{0ABF9F66-85FF-1342-9FA4-972981AE88C0}" srcOrd="0" destOrd="0" presId="urn:microsoft.com/office/officeart/2005/8/layout/vList2"/>
    <dgm:cxn modelId="{A070B30E-1795-414F-B6D8-CB03191D4D29}" srcId="{825A1A3E-E3AC-40B5-9579-3B0A1E4E7CA1}" destId="{41C626F7-915C-D94C-99B9-A77078FB5C22}" srcOrd="2" destOrd="0" parTransId="{96BEA4FE-0B4B-FE44-ACB0-CF3E2095A201}" sibTransId="{31A11A2D-14BF-5F4A-922F-6861DDEE1A24}"/>
    <dgm:cxn modelId="{6380FF1A-A01B-1B42-8C1A-EFEDE23503C4}" type="presOf" srcId="{1635DB2F-B91B-4F1B-B416-19ABE3FEE661}" destId="{A08DC38F-1011-D745-B0AD-7BB5B29540E0}" srcOrd="0" destOrd="0" presId="urn:microsoft.com/office/officeart/2005/8/layout/vList2"/>
    <dgm:cxn modelId="{E4F1CC1B-1005-4CA7-9673-AEF19BCB0A5B}" srcId="{825A1A3E-E3AC-40B5-9579-3B0A1E4E7CA1}" destId="{F0D02029-E3C5-4D69-A0A6-DD7D40F88D90}" srcOrd="3" destOrd="0" parTransId="{FE9175A3-6D4A-4EC5-8C12-D6736B795FB2}" sibTransId="{8E431C92-6DF8-4FD3-AFAB-A10165821DE6}"/>
    <dgm:cxn modelId="{32594640-ED6A-644F-B07A-9D01765A244B}" srcId="{825A1A3E-E3AC-40B5-9579-3B0A1E4E7CA1}" destId="{34FB156B-5AB3-604B-9260-DB419C1B5EFC}" srcOrd="0" destOrd="0" parTransId="{A9BFEAD2-FD73-B54A-975A-94351D418CD0}" sibTransId="{DAAFAEC9-FC78-E64C-88CF-D58104A59373}"/>
    <dgm:cxn modelId="{EFAEC44B-ACE5-E449-B6C4-4C18D20E3174}" type="presOf" srcId="{41C626F7-915C-D94C-99B9-A77078FB5C22}" destId="{F9D28675-9AF5-784D-BACB-E8A0EA35790F}" srcOrd="0" destOrd="0" presId="urn:microsoft.com/office/officeart/2005/8/layout/vList2"/>
    <dgm:cxn modelId="{A543A653-88A8-42D1-9351-CF182714AEA5}" srcId="{825A1A3E-E3AC-40B5-9579-3B0A1E4E7CA1}" destId="{4C40464A-6FF8-4DD7-9E3A-0AB18780F293}" srcOrd="4" destOrd="0" parTransId="{2FFA26FD-AD26-4677-A710-1DEB5150E01B}" sibTransId="{CDBE8556-2BE0-4998-9079-5A388D98ECAA}"/>
    <dgm:cxn modelId="{2C2CCE5A-4718-D840-A6C1-882F0D5B2860}" type="presOf" srcId="{B4861FB1-051F-3F4A-B0D0-E5A1296862F3}" destId="{98F7E3DB-A905-B441-A688-BF36D19D548D}" srcOrd="0" destOrd="0" presId="urn:microsoft.com/office/officeart/2005/8/layout/vList2"/>
    <dgm:cxn modelId="{9ED3876C-8D27-4BCF-96FF-991A3DEA7FFF}" srcId="{825A1A3E-E3AC-40B5-9579-3B0A1E4E7CA1}" destId="{1635DB2F-B91B-4F1B-B416-19ABE3FEE661}" srcOrd="1" destOrd="0" parTransId="{84465844-61F2-47F4-9827-E9C9DE335C80}" sibTransId="{E3CC3A63-C1DE-4552-9024-E9A534BAB573}"/>
    <dgm:cxn modelId="{A81895BA-F962-F345-8E78-3B5DE9078127}" type="presOf" srcId="{34FB156B-5AB3-604B-9260-DB419C1B5EFC}" destId="{20BA0167-A026-B948-A06E-086BE1B5C535}" srcOrd="0" destOrd="0" presId="urn:microsoft.com/office/officeart/2005/8/layout/vList2"/>
    <dgm:cxn modelId="{6E4ECFD2-A40B-9C42-A39C-4CA78CAE2212}" type="presOf" srcId="{F0D02029-E3C5-4D69-A0A6-DD7D40F88D90}" destId="{F886F20F-861E-9C4C-B0BC-F0622F93916D}" srcOrd="0" destOrd="0" presId="urn:microsoft.com/office/officeart/2005/8/layout/vList2"/>
    <dgm:cxn modelId="{D6DF45F1-C16E-DB4D-8822-1363961F0903}" srcId="{825A1A3E-E3AC-40B5-9579-3B0A1E4E7CA1}" destId="{B4861FB1-051F-3F4A-B0D0-E5A1296862F3}" srcOrd="5" destOrd="0" parTransId="{DA57251E-768D-B74D-B1C9-6286C7EC70A6}" sibTransId="{C2770BE4-115F-8149-9AB2-8D6BE010330E}"/>
    <dgm:cxn modelId="{4E8847F4-D96A-4D40-8468-65DD8F66F4A8}" type="presOf" srcId="{4C40464A-6FF8-4DD7-9E3A-0AB18780F293}" destId="{A44476D3-F1A1-6841-82DC-478508A31EFC}" srcOrd="0" destOrd="0" presId="urn:microsoft.com/office/officeart/2005/8/layout/vList2"/>
    <dgm:cxn modelId="{C9EF0794-DFA9-4B4E-9B6A-D47F43C39D61}" type="presParOf" srcId="{0ABF9F66-85FF-1342-9FA4-972981AE88C0}" destId="{20BA0167-A026-B948-A06E-086BE1B5C535}" srcOrd="0" destOrd="0" presId="urn:microsoft.com/office/officeart/2005/8/layout/vList2"/>
    <dgm:cxn modelId="{CE7B4322-E331-4D4B-8DAA-B3800DEB5DDA}" type="presParOf" srcId="{0ABF9F66-85FF-1342-9FA4-972981AE88C0}" destId="{54DA550C-435E-3140-AF4D-8BF45215CA34}" srcOrd="1" destOrd="0" presId="urn:microsoft.com/office/officeart/2005/8/layout/vList2"/>
    <dgm:cxn modelId="{49134A8F-BB12-2E4F-B3B6-9E5F57751140}" type="presParOf" srcId="{0ABF9F66-85FF-1342-9FA4-972981AE88C0}" destId="{A08DC38F-1011-D745-B0AD-7BB5B29540E0}" srcOrd="2" destOrd="0" presId="urn:microsoft.com/office/officeart/2005/8/layout/vList2"/>
    <dgm:cxn modelId="{C2CCE946-11B4-1943-8A19-9149CABEF09E}" type="presParOf" srcId="{0ABF9F66-85FF-1342-9FA4-972981AE88C0}" destId="{6C279362-5F57-6E44-B12D-2F6893A65D4F}" srcOrd="3" destOrd="0" presId="urn:microsoft.com/office/officeart/2005/8/layout/vList2"/>
    <dgm:cxn modelId="{D8320002-66B2-7F45-B81C-AE449D0C8610}" type="presParOf" srcId="{0ABF9F66-85FF-1342-9FA4-972981AE88C0}" destId="{F9D28675-9AF5-784D-BACB-E8A0EA35790F}" srcOrd="4" destOrd="0" presId="urn:microsoft.com/office/officeart/2005/8/layout/vList2"/>
    <dgm:cxn modelId="{77D00ABB-2540-8D46-A695-51BA160EF8A2}" type="presParOf" srcId="{0ABF9F66-85FF-1342-9FA4-972981AE88C0}" destId="{01CECF1B-718C-4B45-B7BF-5ED338AC1214}" srcOrd="5" destOrd="0" presId="urn:microsoft.com/office/officeart/2005/8/layout/vList2"/>
    <dgm:cxn modelId="{12089988-7D1D-4D4D-80D6-ABCE18C04F63}" type="presParOf" srcId="{0ABF9F66-85FF-1342-9FA4-972981AE88C0}" destId="{F886F20F-861E-9C4C-B0BC-F0622F93916D}" srcOrd="6" destOrd="0" presId="urn:microsoft.com/office/officeart/2005/8/layout/vList2"/>
    <dgm:cxn modelId="{0DFD3561-C11A-DC4F-B273-87699B4FCCE1}" type="presParOf" srcId="{0ABF9F66-85FF-1342-9FA4-972981AE88C0}" destId="{0FC8E163-3506-704D-A927-45D89B89FA2F}" srcOrd="7" destOrd="0" presId="urn:microsoft.com/office/officeart/2005/8/layout/vList2"/>
    <dgm:cxn modelId="{ECC43075-783F-7A47-8944-18145477C397}" type="presParOf" srcId="{0ABF9F66-85FF-1342-9FA4-972981AE88C0}" destId="{A44476D3-F1A1-6841-82DC-478508A31EFC}" srcOrd="8" destOrd="0" presId="urn:microsoft.com/office/officeart/2005/8/layout/vList2"/>
    <dgm:cxn modelId="{51621BF6-BD3D-454E-98A7-18E759CC393F}" type="presParOf" srcId="{0ABF9F66-85FF-1342-9FA4-972981AE88C0}" destId="{03AE0878-B7B9-1745-A762-1BF106144D21}" srcOrd="9" destOrd="0" presId="urn:microsoft.com/office/officeart/2005/8/layout/vList2"/>
    <dgm:cxn modelId="{9DC1E20D-2267-0D47-A8C1-26775D46DDC0}" type="presParOf" srcId="{0ABF9F66-85FF-1342-9FA4-972981AE88C0}" destId="{98F7E3DB-A905-B441-A688-BF36D19D548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40C005-6085-4EF5-9F2D-DA1F2B7D64B9}" type="doc">
      <dgm:prSet loTypeId="urn:microsoft.com/office/officeart/2005/8/layout/radial3" loCatId="list" qsTypeId="urn:microsoft.com/office/officeart/2005/8/quickstyle/simple1" qsCatId="simple" csTypeId="urn:microsoft.com/office/officeart/2005/8/colors/colorful2" csCatId="colorful" phldr="1"/>
      <dgm:spPr/>
      <dgm:t>
        <a:bodyPr/>
        <a:lstStyle/>
        <a:p>
          <a:endParaRPr lang="en-US"/>
        </a:p>
      </dgm:t>
    </dgm:pt>
    <dgm:pt modelId="{29BD1292-1E53-41D7-AF2A-6C461974F833}">
      <dgm:prSet/>
      <dgm:spPr>
        <a:solidFill>
          <a:schemeClr val="bg1">
            <a:lumMod val="65000"/>
            <a:alpha val="50000"/>
          </a:schemeClr>
        </a:solidFill>
      </dgm:spPr>
      <dgm:t>
        <a:bodyPr/>
        <a:lstStyle/>
        <a:p>
          <a:r>
            <a:rPr lang="en-US" dirty="0"/>
            <a:t>Experience of Trauma</a:t>
          </a:r>
        </a:p>
      </dgm:t>
    </dgm:pt>
    <dgm:pt modelId="{35240BD3-9FC8-4726-BAF1-D1CC4C0080B2}" type="parTrans" cxnId="{B12E2DD8-6E29-4270-98C9-1D7C3325A66B}">
      <dgm:prSet/>
      <dgm:spPr/>
      <dgm:t>
        <a:bodyPr/>
        <a:lstStyle/>
        <a:p>
          <a:endParaRPr lang="en-US"/>
        </a:p>
      </dgm:t>
    </dgm:pt>
    <dgm:pt modelId="{019AF324-930E-42B5-949A-DB40705D58A5}" type="sibTrans" cxnId="{B12E2DD8-6E29-4270-98C9-1D7C3325A66B}">
      <dgm:prSet/>
      <dgm:spPr/>
      <dgm:t>
        <a:bodyPr/>
        <a:lstStyle/>
        <a:p>
          <a:endParaRPr lang="en-US"/>
        </a:p>
      </dgm:t>
    </dgm:pt>
    <dgm:pt modelId="{34C1DAE0-9B56-4629-AE51-17CDF09EFAF1}">
      <dgm:prSet/>
      <dgm:spPr/>
      <dgm:t>
        <a:bodyPr/>
        <a:lstStyle/>
        <a:p>
          <a:endParaRPr lang="en-US"/>
        </a:p>
      </dgm:t>
    </dgm:pt>
    <dgm:pt modelId="{F40A44B8-3B7F-4E10-8C49-FBDA11577BE0}" type="parTrans" cxnId="{C59321E1-6D9E-4089-BEE2-938FD71A5B76}">
      <dgm:prSet/>
      <dgm:spPr/>
      <dgm:t>
        <a:bodyPr/>
        <a:lstStyle/>
        <a:p>
          <a:endParaRPr lang="en-US"/>
        </a:p>
      </dgm:t>
    </dgm:pt>
    <dgm:pt modelId="{DFBBEE06-103A-45E8-AF32-7F2AA70C2A43}" type="sibTrans" cxnId="{C59321E1-6D9E-4089-BEE2-938FD71A5B76}">
      <dgm:prSet/>
      <dgm:spPr/>
      <dgm:t>
        <a:bodyPr/>
        <a:lstStyle/>
        <a:p>
          <a:endParaRPr lang="en-US"/>
        </a:p>
      </dgm:t>
    </dgm:pt>
    <dgm:pt modelId="{48BAF1D6-E182-4C1B-A2CB-BF838F8B5E90}">
      <dgm:prSet/>
      <dgm:spPr/>
      <dgm:t>
        <a:bodyPr/>
        <a:lstStyle/>
        <a:p>
          <a:endParaRPr lang="en-US"/>
        </a:p>
      </dgm:t>
    </dgm:pt>
    <dgm:pt modelId="{41766A80-A9FC-4B77-A0C3-BB2C2345E304}" type="parTrans" cxnId="{38FA2584-6ABF-4B33-953B-99F1A50F4A88}">
      <dgm:prSet/>
      <dgm:spPr/>
      <dgm:t>
        <a:bodyPr/>
        <a:lstStyle/>
        <a:p>
          <a:endParaRPr lang="en-US"/>
        </a:p>
      </dgm:t>
    </dgm:pt>
    <dgm:pt modelId="{560E42D5-0B81-48C4-8AB4-10F5EEFD0E54}" type="sibTrans" cxnId="{38FA2584-6ABF-4B33-953B-99F1A50F4A88}">
      <dgm:prSet/>
      <dgm:spPr/>
      <dgm:t>
        <a:bodyPr/>
        <a:lstStyle/>
        <a:p>
          <a:endParaRPr lang="en-US"/>
        </a:p>
      </dgm:t>
    </dgm:pt>
    <dgm:pt modelId="{680684A1-66F9-49A8-BE73-4A685BDE275B}">
      <dgm:prSet/>
      <dgm:spPr/>
      <dgm:t>
        <a:bodyPr/>
        <a:lstStyle/>
        <a:p>
          <a:endParaRPr lang="en-US"/>
        </a:p>
      </dgm:t>
    </dgm:pt>
    <dgm:pt modelId="{CA22463D-D6D9-47A2-B973-B1C91D9A2B9A}" type="parTrans" cxnId="{80838A65-CCF7-4E9F-9B63-C571424903F8}">
      <dgm:prSet/>
      <dgm:spPr/>
      <dgm:t>
        <a:bodyPr/>
        <a:lstStyle/>
        <a:p>
          <a:endParaRPr lang="en-US"/>
        </a:p>
      </dgm:t>
    </dgm:pt>
    <dgm:pt modelId="{6D975BF3-9141-4DD4-BDB7-96B62B31D4AD}" type="sibTrans" cxnId="{80838A65-CCF7-4E9F-9B63-C571424903F8}">
      <dgm:prSet/>
      <dgm:spPr/>
      <dgm:t>
        <a:bodyPr/>
        <a:lstStyle/>
        <a:p>
          <a:endParaRPr lang="en-US"/>
        </a:p>
      </dgm:t>
    </dgm:pt>
    <dgm:pt modelId="{32BEEE03-FAEA-43DA-B804-EDE7273B661D}">
      <dgm:prSet/>
      <dgm:spPr/>
      <dgm:t>
        <a:bodyPr/>
        <a:lstStyle/>
        <a:p>
          <a:endParaRPr lang="en-US"/>
        </a:p>
      </dgm:t>
    </dgm:pt>
    <dgm:pt modelId="{EDE4EBDA-8A2B-4AED-BF0A-955284831F35}" type="parTrans" cxnId="{5C8185ED-53D7-4D7E-87EB-AD2A5354ADB2}">
      <dgm:prSet/>
      <dgm:spPr/>
      <dgm:t>
        <a:bodyPr/>
        <a:lstStyle/>
        <a:p>
          <a:endParaRPr lang="en-US"/>
        </a:p>
      </dgm:t>
    </dgm:pt>
    <dgm:pt modelId="{B54C81AA-05E5-4B82-B56B-0FB17B0AC6E7}" type="sibTrans" cxnId="{5C8185ED-53D7-4D7E-87EB-AD2A5354ADB2}">
      <dgm:prSet/>
      <dgm:spPr/>
      <dgm:t>
        <a:bodyPr/>
        <a:lstStyle/>
        <a:p>
          <a:endParaRPr lang="en-US"/>
        </a:p>
      </dgm:t>
    </dgm:pt>
    <dgm:pt modelId="{52D28479-96EF-49D8-AC77-38C8406E75F1}">
      <dgm:prSet/>
      <dgm:spPr/>
      <dgm:t>
        <a:bodyPr/>
        <a:lstStyle/>
        <a:p>
          <a:endParaRPr lang="en-US"/>
        </a:p>
      </dgm:t>
    </dgm:pt>
    <dgm:pt modelId="{6760EFBB-B5A8-41B7-B93F-83D41E46C5AD}" type="parTrans" cxnId="{758343CC-7A9E-43CE-A542-E8D4A9524AB6}">
      <dgm:prSet/>
      <dgm:spPr/>
      <dgm:t>
        <a:bodyPr/>
        <a:lstStyle/>
        <a:p>
          <a:endParaRPr lang="en-US"/>
        </a:p>
      </dgm:t>
    </dgm:pt>
    <dgm:pt modelId="{86F23ECF-5408-4640-83E8-048F6C85B706}" type="sibTrans" cxnId="{758343CC-7A9E-43CE-A542-E8D4A9524AB6}">
      <dgm:prSet/>
      <dgm:spPr/>
      <dgm:t>
        <a:bodyPr/>
        <a:lstStyle/>
        <a:p>
          <a:endParaRPr lang="en-US"/>
        </a:p>
      </dgm:t>
    </dgm:pt>
    <dgm:pt modelId="{7214F44D-CDC2-9544-B807-C6C436347CC3}">
      <dgm:prSet/>
      <dgm:spPr/>
      <dgm:t>
        <a:bodyPr/>
        <a:lstStyle/>
        <a:p>
          <a:endParaRPr lang="en-US" dirty="0"/>
        </a:p>
      </dgm:t>
    </dgm:pt>
    <dgm:pt modelId="{B0BAE4AD-86FF-974C-A877-744EA99B722D}" type="parTrans" cxnId="{4F62DA80-46C9-6643-8757-C7D7E4BFA6EF}">
      <dgm:prSet/>
      <dgm:spPr/>
      <dgm:t>
        <a:bodyPr/>
        <a:lstStyle/>
        <a:p>
          <a:endParaRPr lang="en-US"/>
        </a:p>
      </dgm:t>
    </dgm:pt>
    <dgm:pt modelId="{92B65A91-88F0-8B44-8CCA-1BC67833A765}" type="sibTrans" cxnId="{4F62DA80-46C9-6643-8757-C7D7E4BFA6EF}">
      <dgm:prSet/>
      <dgm:spPr/>
      <dgm:t>
        <a:bodyPr/>
        <a:lstStyle/>
        <a:p>
          <a:endParaRPr lang="en-US"/>
        </a:p>
      </dgm:t>
    </dgm:pt>
    <dgm:pt modelId="{457FA081-2810-7A49-AD39-2B30945E3267}">
      <dgm:prSet custT="1"/>
      <dgm:spPr/>
      <dgm:t>
        <a:bodyPr/>
        <a:lstStyle/>
        <a:p>
          <a:r>
            <a:rPr lang="en-US" sz="2400" dirty="0"/>
            <a:t>Dangerous journeys</a:t>
          </a:r>
        </a:p>
      </dgm:t>
    </dgm:pt>
    <dgm:pt modelId="{4C12240B-8618-F748-849B-A6D77C1C2BE2}" type="parTrans" cxnId="{6E28AB08-A5E4-FC4F-A999-7F2897DF22FD}">
      <dgm:prSet/>
      <dgm:spPr/>
      <dgm:t>
        <a:bodyPr/>
        <a:lstStyle/>
        <a:p>
          <a:endParaRPr lang="en-US"/>
        </a:p>
      </dgm:t>
    </dgm:pt>
    <dgm:pt modelId="{0178BA1E-9323-A342-852E-FC8246EBCF88}" type="sibTrans" cxnId="{6E28AB08-A5E4-FC4F-A999-7F2897DF22FD}">
      <dgm:prSet/>
      <dgm:spPr/>
      <dgm:t>
        <a:bodyPr/>
        <a:lstStyle/>
        <a:p>
          <a:endParaRPr lang="en-US"/>
        </a:p>
      </dgm:t>
    </dgm:pt>
    <dgm:pt modelId="{67576A08-9096-5649-84F6-A06A052C6198}">
      <dgm:prSet custT="1"/>
      <dgm:spPr>
        <a:solidFill>
          <a:schemeClr val="accent2">
            <a:lumMod val="40000"/>
            <a:lumOff val="60000"/>
            <a:alpha val="50000"/>
          </a:schemeClr>
        </a:solidFill>
      </dgm:spPr>
      <dgm:t>
        <a:bodyPr/>
        <a:lstStyle/>
        <a:p>
          <a:r>
            <a:rPr lang="en-US" sz="2400" dirty="0"/>
            <a:t>Uncertainty</a:t>
          </a:r>
        </a:p>
      </dgm:t>
    </dgm:pt>
    <dgm:pt modelId="{544A255A-25C7-7D4B-A3D0-505844184D30}" type="parTrans" cxnId="{2D16026B-362F-9F46-B32B-7992C869513A}">
      <dgm:prSet/>
      <dgm:spPr/>
      <dgm:t>
        <a:bodyPr/>
        <a:lstStyle/>
        <a:p>
          <a:endParaRPr lang="en-US"/>
        </a:p>
      </dgm:t>
    </dgm:pt>
    <dgm:pt modelId="{9BAA87B2-1F1E-FA4D-9927-FEC4E49D09ED}" type="sibTrans" cxnId="{2D16026B-362F-9F46-B32B-7992C869513A}">
      <dgm:prSet/>
      <dgm:spPr/>
      <dgm:t>
        <a:bodyPr/>
        <a:lstStyle/>
        <a:p>
          <a:endParaRPr lang="en-US"/>
        </a:p>
      </dgm:t>
    </dgm:pt>
    <dgm:pt modelId="{29558A09-58AB-1F45-8A18-4773C0E1BFBA}">
      <dgm:prSet/>
      <dgm:spPr/>
      <dgm:t>
        <a:bodyPr/>
        <a:lstStyle/>
        <a:p>
          <a:endParaRPr lang="en-US"/>
        </a:p>
      </dgm:t>
    </dgm:pt>
    <dgm:pt modelId="{CF2EBA89-DD87-7849-BBF1-6AFE5174D1EE}" type="parTrans" cxnId="{801EB247-D416-6746-8882-30F45DFF5093}">
      <dgm:prSet/>
      <dgm:spPr/>
      <dgm:t>
        <a:bodyPr/>
        <a:lstStyle/>
        <a:p>
          <a:endParaRPr lang="en-US"/>
        </a:p>
      </dgm:t>
    </dgm:pt>
    <dgm:pt modelId="{D531CE74-7F61-344D-A674-CE8025C18376}" type="sibTrans" cxnId="{801EB247-D416-6746-8882-30F45DFF5093}">
      <dgm:prSet/>
      <dgm:spPr/>
      <dgm:t>
        <a:bodyPr/>
        <a:lstStyle/>
        <a:p>
          <a:endParaRPr lang="en-US"/>
        </a:p>
      </dgm:t>
    </dgm:pt>
    <dgm:pt modelId="{2D7C822A-662A-B54E-9F3D-408AD6BFFC36}">
      <dgm:prSet custT="1"/>
      <dgm:spPr/>
      <dgm:t>
        <a:bodyPr/>
        <a:lstStyle/>
        <a:p>
          <a:r>
            <a:rPr lang="en-US" sz="2400" dirty="0"/>
            <a:t>Family Separation</a:t>
          </a:r>
        </a:p>
      </dgm:t>
    </dgm:pt>
    <dgm:pt modelId="{0F110FC5-286C-304B-A092-5B37DC660966}" type="parTrans" cxnId="{135C2F5D-5154-D64A-86CE-931F4083E378}">
      <dgm:prSet/>
      <dgm:spPr/>
      <dgm:t>
        <a:bodyPr/>
        <a:lstStyle/>
        <a:p>
          <a:endParaRPr lang="en-US"/>
        </a:p>
      </dgm:t>
    </dgm:pt>
    <dgm:pt modelId="{96EB1F97-273B-B040-B567-B6A7B2706BF8}" type="sibTrans" cxnId="{135C2F5D-5154-D64A-86CE-931F4083E378}">
      <dgm:prSet/>
      <dgm:spPr/>
      <dgm:t>
        <a:bodyPr/>
        <a:lstStyle/>
        <a:p>
          <a:endParaRPr lang="en-US"/>
        </a:p>
      </dgm:t>
    </dgm:pt>
    <dgm:pt modelId="{0FF26D4C-6758-7C40-9781-889A5A098CD3}">
      <dgm:prSet custT="1"/>
      <dgm:spPr/>
      <dgm:t>
        <a:bodyPr/>
        <a:lstStyle/>
        <a:p>
          <a:r>
            <a:rPr lang="en-US" sz="2100" dirty="0"/>
            <a:t>Discrimination</a:t>
          </a:r>
        </a:p>
      </dgm:t>
    </dgm:pt>
    <dgm:pt modelId="{CBF2BAFB-5731-524A-A5E5-3C58FA6F6225}" type="parTrans" cxnId="{4CB8EA4C-CF5D-2943-91BA-48A694332599}">
      <dgm:prSet/>
      <dgm:spPr/>
      <dgm:t>
        <a:bodyPr/>
        <a:lstStyle/>
        <a:p>
          <a:endParaRPr lang="en-US"/>
        </a:p>
      </dgm:t>
    </dgm:pt>
    <dgm:pt modelId="{3A14510D-A5D9-B54A-A958-E05DAE50C9AF}" type="sibTrans" cxnId="{4CB8EA4C-CF5D-2943-91BA-48A694332599}">
      <dgm:prSet/>
      <dgm:spPr/>
      <dgm:t>
        <a:bodyPr/>
        <a:lstStyle/>
        <a:p>
          <a:endParaRPr lang="en-US"/>
        </a:p>
      </dgm:t>
    </dgm:pt>
    <dgm:pt modelId="{73247FBE-3D9D-AF4B-BD39-C2D8D2D07533}">
      <dgm:prSet custT="1"/>
      <dgm:spPr>
        <a:solidFill>
          <a:schemeClr val="accent2">
            <a:lumMod val="40000"/>
            <a:lumOff val="60000"/>
            <a:alpha val="50000"/>
          </a:schemeClr>
        </a:solidFill>
      </dgm:spPr>
      <dgm:t>
        <a:bodyPr/>
        <a:lstStyle/>
        <a:p>
          <a:r>
            <a:rPr lang="en-US" sz="2400" dirty="0"/>
            <a:t>Violence</a:t>
          </a:r>
        </a:p>
      </dgm:t>
    </dgm:pt>
    <dgm:pt modelId="{B9B13C16-B13A-E14A-8A33-615289218F3B}" type="parTrans" cxnId="{1EE111A3-316D-AF43-857B-E7851F8479E0}">
      <dgm:prSet/>
      <dgm:spPr/>
      <dgm:t>
        <a:bodyPr/>
        <a:lstStyle/>
        <a:p>
          <a:endParaRPr lang="en-US"/>
        </a:p>
      </dgm:t>
    </dgm:pt>
    <dgm:pt modelId="{D62D633B-4D61-F548-B342-ECA5E7F96CFF}" type="sibTrans" cxnId="{1EE111A3-316D-AF43-857B-E7851F8479E0}">
      <dgm:prSet/>
      <dgm:spPr/>
      <dgm:t>
        <a:bodyPr/>
        <a:lstStyle/>
        <a:p>
          <a:endParaRPr lang="en-US"/>
        </a:p>
      </dgm:t>
    </dgm:pt>
    <dgm:pt modelId="{8F64178B-9579-794B-8217-74C744CA8B0A}">
      <dgm:prSet/>
      <dgm:spPr/>
      <dgm:t>
        <a:bodyPr/>
        <a:lstStyle/>
        <a:p>
          <a:endParaRPr lang="en-US"/>
        </a:p>
      </dgm:t>
    </dgm:pt>
    <dgm:pt modelId="{E53DE666-9568-6A4E-8872-8790400932E1}" type="parTrans" cxnId="{E7C6913E-412B-3842-BFC8-C7C0AC7F97BD}">
      <dgm:prSet/>
      <dgm:spPr/>
      <dgm:t>
        <a:bodyPr/>
        <a:lstStyle/>
        <a:p>
          <a:endParaRPr lang="en-US"/>
        </a:p>
      </dgm:t>
    </dgm:pt>
    <dgm:pt modelId="{FA80FEC7-2220-544D-A35B-71A49DF1CF80}" type="sibTrans" cxnId="{E7C6913E-412B-3842-BFC8-C7C0AC7F97BD}">
      <dgm:prSet/>
      <dgm:spPr/>
      <dgm:t>
        <a:bodyPr/>
        <a:lstStyle/>
        <a:p>
          <a:endParaRPr lang="en-US"/>
        </a:p>
      </dgm:t>
    </dgm:pt>
    <dgm:pt modelId="{9CE8E79D-8397-D646-92EE-F41020DC3836}" type="pres">
      <dgm:prSet presAssocID="{9840C005-6085-4EF5-9F2D-DA1F2B7D64B9}" presName="composite" presStyleCnt="0">
        <dgm:presLayoutVars>
          <dgm:chMax val="1"/>
          <dgm:dir/>
          <dgm:resizeHandles val="exact"/>
        </dgm:presLayoutVars>
      </dgm:prSet>
      <dgm:spPr/>
    </dgm:pt>
    <dgm:pt modelId="{DF1FD7E4-F44D-5745-B996-A0F2876A9755}" type="pres">
      <dgm:prSet presAssocID="{9840C005-6085-4EF5-9F2D-DA1F2B7D64B9}" presName="radial" presStyleCnt="0">
        <dgm:presLayoutVars>
          <dgm:animLvl val="ctr"/>
        </dgm:presLayoutVars>
      </dgm:prSet>
      <dgm:spPr/>
    </dgm:pt>
    <dgm:pt modelId="{5853BC6C-5727-0A4D-8874-90A3422DAEA6}" type="pres">
      <dgm:prSet presAssocID="{29BD1292-1E53-41D7-AF2A-6C461974F833}" presName="centerShape" presStyleLbl="vennNode1" presStyleIdx="0" presStyleCnt="6" custScaleX="81427" custScaleY="78107" custLinFactNeighborY="-10491"/>
      <dgm:spPr/>
    </dgm:pt>
    <dgm:pt modelId="{E96AFFB9-92F5-1C47-A6D4-2BA6DE6C2509}" type="pres">
      <dgm:prSet presAssocID="{457FA081-2810-7A49-AD39-2B30945E3267}" presName="node" presStyleLbl="vennNode1" presStyleIdx="1" presStyleCnt="6" custScaleX="123735" custScaleY="123735" custRadScaleRad="115500" custRadScaleInc="-49027">
        <dgm:presLayoutVars>
          <dgm:bulletEnabled val="1"/>
        </dgm:presLayoutVars>
      </dgm:prSet>
      <dgm:spPr/>
    </dgm:pt>
    <dgm:pt modelId="{D7DF45BE-748C-1745-8157-C86126AAEA58}" type="pres">
      <dgm:prSet presAssocID="{2D7C822A-662A-B54E-9F3D-408AD6BFFC36}" presName="node" presStyleLbl="vennNode1" presStyleIdx="2" presStyleCnt="6" custScaleX="123726" custScaleY="123735" custRadScaleRad="117229" custRadScaleInc="-52850">
        <dgm:presLayoutVars>
          <dgm:bulletEnabled val="1"/>
        </dgm:presLayoutVars>
      </dgm:prSet>
      <dgm:spPr/>
    </dgm:pt>
    <dgm:pt modelId="{C5D868C8-62B8-7145-9299-5F7E8D357BA4}" type="pres">
      <dgm:prSet presAssocID="{0FF26D4C-6758-7C40-9781-889A5A098CD3}" presName="node" presStyleLbl="vennNode1" presStyleIdx="3" presStyleCnt="6" custScaleX="123735" custScaleY="123735" custRadScaleRad="71064" custRadScaleInc="50581">
        <dgm:presLayoutVars>
          <dgm:bulletEnabled val="1"/>
        </dgm:presLayoutVars>
      </dgm:prSet>
      <dgm:spPr/>
    </dgm:pt>
    <dgm:pt modelId="{C10CC570-E020-0A47-BE19-AEFAA5886FD2}" type="pres">
      <dgm:prSet presAssocID="{73247FBE-3D9D-AF4B-BD39-C2D8D2D07533}" presName="node" presStyleLbl="vennNode1" presStyleIdx="4" presStyleCnt="6" custScaleX="123735" custScaleY="123735" custRadScaleRad="89784" custRadScaleInc="-158709">
        <dgm:presLayoutVars>
          <dgm:bulletEnabled val="1"/>
        </dgm:presLayoutVars>
      </dgm:prSet>
      <dgm:spPr/>
    </dgm:pt>
    <dgm:pt modelId="{219CE413-C878-8246-853A-5492C31E6C40}" type="pres">
      <dgm:prSet presAssocID="{67576A08-9096-5649-84F6-A06A052C6198}" presName="node" presStyleLbl="vennNode1" presStyleIdx="5" presStyleCnt="6" custScaleX="123735" custScaleY="123735" custRadScaleRad="91257" custRadScaleInc="-39229">
        <dgm:presLayoutVars>
          <dgm:bulletEnabled val="1"/>
        </dgm:presLayoutVars>
      </dgm:prSet>
      <dgm:spPr/>
    </dgm:pt>
  </dgm:ptLst>
  <dgm:cxnLst>
    <dgm:cxn modelId="{6E28AB08-A5E4-FC4F-A999-7F2897DF22FD}" srcId="{29BD1292-1E53-41D7-AF2A-6C461974F833}" destId="{457FA081-2810-7A49-AD39-2B30945E3267}" srcOrd="0" destOrd="0" parTransId="{4C12240B-8618-F748-849B-A6D77C1C2BE2}" sibTransId="{0178BA1E-9323-A342-852E-FC8246EBCF88}"/>
    <dgm:cxn modelId="{D227D90D-AF75-774A-8172-FDB241083422}" type="presOf" srcId="{9840C005-6085-4EF5-9F2D-DA1F2B7D64B9}" destId="{9CE8E79D-8397-D646-92EE-F41020DC3836}" srcOrd="0" destOrd="0" presId="urn:microsoft.com/office/officeart/2005/8/layout/radial3"/>
    <dgm:cxn modelId="{0ACE282E-C6D6-0A4F-BC46-1FBD0D2A1F51}" type="presOf" srcId="{457FA081-2810-7A49-AD39-2B30945E3267}" destId="{E96AFFB9-92F5-1C47-A6D4-2BA6DE6C2509}" srcOrd="0" destOrd="0" presId="urn:microsoft.com/office/officeart/2005/8/layout/radial3"/>
    <dgm:cxn modelId="{E7C6913E-412B-3842-BFC8-C7C0AC7F97BD}" srcId="{9840C005-6085-4EF5-9F2D-DA1F2B7D64B9}" destId="{8F64178B-9579-794B-8217-74C744CA8B0A}" srcOrd="1" destOrd="0" parTransId="{E53DE666-9568-6A4E-8872-8790400932E1}" sibTransId="{FA80FEC7-2220-544D-A35B-71A49DF1CF80}"/>
    <dgm:cxn modelId="{5795FE3F-F5FA-AE40-BCDB-0BF9AC3362A5}" type="presOf" srcId="{73247FBE-3D9D-AF4B-BD39-C2D8D2D07533}" destId="{C10CC570-E020-0A47-BE19-AEFAA5886FD2}" srcOrd="0" destOrd="0" presId="urn:microsoft.com/office/officeart/2005/8/layout/radial3"/>
    <dgm:cxn modelId="{801EB247-D416-6746-8882-30F45DFF5093}" srcId="{9840C005-6085-4EF5-9F2D-DA1F2B7D64B9}" destId="{29558A09-58AB-1F45-8A18-4773C0E1BFBA}" srcOrd="2" destOrd="0" parTransId="{CF2EBA89-DD87-7849-BBF1-6AFE5174D1EE}" sibTransId="{D531CE74-7F61-344D-A674-CE8025C18376}"/>
    <dgm:cxn modelId="{4CB8EA4C-CF5D-2943-91BA-48A694332599}" srcId="{29BD1292-1E53-41D7-AF2A-6C461974F833}" destId="{0FF26D4C-6758-7C40-9781-889A5A098CD3}" srcOrd="2" destOrd="0" parTransId="{CBF2BAFB-5731-524A-A5E5-3C58FA6F6225}" sibTransId="{3A14510D-A5D9-B54A-A958-E05DAE50C9AF}"/>
    <dgm:cxn modelId="{A0125D58-3096-FD43-8437-AD3587BD2764}" type="presOf" srcId="{29BD1292-1E53-41D7-AF2A-6C461974F833}" destId="{5853BC6C-5727-0A4D-8874-90A3422DAEA6}" srcOrd="0" destOrd="0" presId="urn:microsoft.com/office/officeart/2005/8/layout/radial3"/>
    <dgm:cxn modelId="{135C2F5D-5154-D64A-86CE-931F4083E378}" srcId="{29BD1292-1E53-41D7-AF2A-6C461974F833}" destId="{2D7C822A-662A-B54E-9F3D-408AD6BFFC36}" srcOrd="1" destOrd="0" parTransId="{0F110FC5-286C-304B-A092-5B37DC660966}" sibTransId="{96EB1F97-273B-B040-B567-B6A7B2706BF8}"/>
    <dgm:cxn modelId="{80838A65-CCF7-4E9F-9B63-C571424903F8}" srcId="{9840C005-6085-4EF5-9F2D-DA1F2B7D64B9}" destId="{680684A1-66F9-49A8-BE73-4A685BDE275B}" srcOrd="6" destOrd="0" parTransId="{CA22463D-D6D9-47A2-B973-B1C91D9A2B9A}" sibTransId="{6D975BF3-9141-4DD4-BDB7-96B62B31D4AD}"/>
    <dgm:cxn modelId="{2D16026B-362F-9F46-B32B-7992C869513A}" srcId="{29BD1292-1E53-41D7-AF2A-6C461974F833}" destId="{67576A08-9096-5649-84F6-A06A052C6198}" srcOrd="4" destOrd="0" parTransId="{544A255A-25C7-7D4B-A3D0-505844184D30}" sibTransId="{9BAA87B2-1F1E-FA4D-9927-FEC4E49D09ED}"/>
    <dgm:cxn modelId="{4F62DA80-46C9-6643-8757-C7D7E4BFA6EF}" srcId="{9840C005-6085-4EF5-9F2D-DA1F2B7D64B9}" destId="{7214F44D-CDC2-9544-B807-C6C436347CC3}" srcOrd="3" destOrd="0" parTransId="{B0BAE4AD-86FF-974C-A877-744EA99B722D}" sibTransId="{92B65A91-88F0-8B44-8CCA-1BC67833A765}"/>
    <dgm:cxn modelId="{38FA2584-6ABF-4B33-953B-99F1A50F4A88}" srcId="{9840C005-6085-4EF5-9F2D-DA1F2B7D64B9}" destId="{48BAF1D6-E182-4C1B-A2CB-BF838F8B5E90}" srcOrd="5" destOrd="0" parTransId="{41766A80-A9FC-4B77-A0C3-BB2C2345E304}" sibTransId="{560E42D5-0B81-48C4-8AB4-10F5EEFD0E54}"/>
    <dgm:cxn modelId="{6F5A1788-551C-BF4E-A029-B7A895A67808}" type="presOf" srcId="{0FF26D4C-6758-7C40-9781-889A5A098CD3}" destId="{C5D868C8-62B8-7145-9299-5F7E8D357BA4}" srcOrd="0" destOrd="0" presId="urn:microsoft.com/office/officeart/2005/8/layout/radial3"/>
    <dgm:cxn modelId="{1EE111A3-316D-AF43-857B-E7851F8479E0}" srcId="{29BD1292-1E53-41D7-AF2A-6C461974F833}" destId="{73247FBE-3D9D-AF4B-BD39-C2D8D2D07533}" srcOrd="3" destOrd="0" parTransId="{B9B13C16-B13A-E14A-8A33-615289218F3B}" sibTransId="{D62D633B-4D61-F548-B342-ECA5E7F96CFF}"/>
    <dgm:cxn modelId="{758343CC-7A9E-43CE-A542-E8D4A9524AB6}" srcId="{9840C005-6085-4EF5-9F2D-DA1F2B7D64B9}" destId="{52D28479-96EF-49D8-AC77-38C8406E75F1}" srcOrd="8" destOrd="0" parTransId="{6760EFBB-B5A8-41B7-B93F-83D41E46C5AD}" sibTransId="{86F23ECF-5408-4640-83E8-048F6C85B706}"/>
    <dgm:cxn modelId="{B12E2DD8-6E29-4270-98C9-1D7C3325A66B}" srcId="{9840C005-6085-4EF5-9F2D-DA1F2B7D64B9}" destId="{29BD1292-1E53-41D7-AF2A-6C461974F833}" srcOrd="0" destOrd="0" parTransId="{35240BD3-9FC8-4726-BAF1-D1CC4C0080B2}" sibTransId="{019AF324-930E-42B5-949A-DB40705D58A5}"/>
    <dgm:cxn modelId="{3147D2DF-FB2D-D946-AFC5-50501B429CC2}" type="presOf" srcId="{67576A08-9096-5649-84F6-A06A052C6198}" destId="{219CE413-C878-8246-853A-5492C31E6C40}" srcOrd="0" destOrd="0" presId="urn:microsoft.com/office/officeart/2005/8/layout/radial3"/>
    <dgm:cxn modelId="{C59321E1-6D9E-4089-BEE2-938FD71A5B76}" srcId="{9840C005-6085-4EF5-9F2D-DA1F2B7D64B9}" destId="{34C1DAE0-9B56-4629-AE51-17CDF09EFAF1}" srcOrd="4" destOrd="0" parTransId="{F40A44B8-3B7F-4E10-8C49-FBDA11577BE0}" sibTransId="{DFBBEE06-103A-45E8-AF32-7F2AA70C2A43}"/>
    <dgm:cxn modelId="{5C8185ED-53D7-4D7E-87EB-AD2A5354ADB2}" srcId="{9840C005-6085-4EF5-9F2D-DA1F2B7D64B9}" destId="{32BEEE03-FAEA-43DA-B804-EDE7273B661D}" srcOrd="7" destOrd="0" parTransId="{EDE4EBDA-8A2B-4AED-BF0A-955284831F35}" sibTransId="{B54C81AA-05E5-4B82-B56B-0FB17B0AC6E7}"/>
    <dgm:cxn modelId="{261818EE-1953-C84C-BEA6-C85FC25C57D0}" type="presOf" srcId="{2D7C822A-662A-B54E-9F3D-408AD6BFFC36}" destId="{D7DF45BE-748C-1745-8157-C86126AAEA58}" srcOrd="0" destOrd="0" presId="urn:microsoft.com/office/officeart/2005/8/layout/radial3"/>
    <dgm:cxn modelId="{9C5ED1A3-7DD4-364D-A639-0A33F0100F9F}" type="presParOf" srcId="{9CE8E79D-8397-D646-92EE-F41020DC3836}" destId="{DF1FD7E4-F44D-5745-B996-A0F2876A9755}" srcOrd="0" destOrd="0" presId="urn:microsoft.com/office/officeart/2005/8/layout/radial3"/>
    <dgm:cxn modelId="{4C2D39FE-0713-CE46-97E5-D8F529182E01}" type="presParOf" srcId="{DF1FD7E4-F44D-5745-B996-A0F2876A9755}" destId="{5853BC6C-5727-0A4D-8874-90A3422DAEA6}" srcOrd="0" destOrd="0" presId="urn:microsoft.com/office/officeart/2005/8/layout/radial3"/>
    <dgm:cxn modelId="{5AA071F8-3ACB-A94D-9FA3-DAEF7C47D0D8}" type="presParOf" srcId="{DF1FD7E4-F44D-5745-B996-A0F2876A9755}" destId="{E96AFFB9-92F5-1C47-A6D4-2BA6DE6C2509}" srcOrd="1" destOrd="0" presId="urn:microsoft.com/office/officeart/2005/8/layout/radial3"/>
    <dgm:cxn modelId="{0C8954E2-550C-DA4D-A9F7-CAB80C789AC9}" type="presParOf" srcId="{DF1FD7E4-F44D-5745-B996-A0F2876A9755}" destId="{D7DF45BE-748C-1745-8157-C86126AAEA58}" srcOrd="2" destOrd="0" presId="urn:microsoft.com/office/officeart/2005/8/layout/radial3"/>
    <dgm:cxn modelId="{E9B403D8-9C1B-9746-969B-3705FBE4FA9D}" type="presParOf" srcId="{DF1FD7E4-F44D-5745-B996-A0F2876A9755}" destId="{C5D868C8-62B8-7145-9299-5F7E8D357BA4}" srcOrd="3" destOrd="0" presId="urn:microsoft.com/office/officeart/2005/8/layout/radial3"/>
    <dgm:cxn modelId="{B5EA3FF4-61BA-B547-9669-BC71D9271BA8}" type="presParOf" srcId="{DF1FD7E4-F44D-5745-B996-A0F2876A9755}" destId="{C10CC570-E020-0A47-BE19-AEFAA5886FD2}" srcOrd="4" destOrd="0" presId="urn:microsoft.com/office/officeart/2005/8/layout/radial3"/>
    <dgm:cxn modelId="{7FED38AF-049A-8D49-8CA3-1E50020FDC17}" type="presParOf" srcId="{DF1FD7E4-F44D-5745-B996-A0F2876A9755}" destId="{219CE413-C878-8246-853A-5492C31E6C40}"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7BFEF2-B85A-294E-BE6B-2F510DD6D20F}">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6F98B2-B1B0-B549-88C2-0F75A65A1A4F}">
      <dsp:nvSpPr>
        <dsp:cNvPr id="0" name=""/>
        <dsp:cNvSpPr/>
      </dsp:nvSpPr>
      <dsp:spPr>
        <a:xfrm>
          <a:off x="0" y="2492"/>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Global Displacement</a:t>
          </a:r>
        </a:p>
      </dsp:txBody>
      <dsp:txXfrm>
        <a:off x="0" y="2492"/>
        <a:ext cx="6492875" cy="1700138"/>
      </dsp:txXfrm>
    </dsp:sp>
    <dsp:sp modelId="{2D097964-B971-E740-967D-D9DC27765FD7}">
      <dsp:nvSpPr>
        <dsp:cNvPr id="0" name=""/>
        <dsp:cNvSpPr/>
      </dsp:nvSpPr>
      <dsp:spPr>
        <a:xfrm>
          <a:off x="0" y="1702630"/>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3B35F-F614-7C4B-AC52-79791D56756A}">
      <dsp:nvSpPr>
        <dsp:cNvPr id="0" name=""/>
        <dsp:cNvSpPr/>
      </dsp:nvSpPr>
      <dsp:spPr>
        <a:xfrm>
          <a:off x="0" y="1702630"/>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Refugees in the Middle East</a:t>
          </a:r>
        </a:p>
      </dsp:txBody>
      <dsp:txXfrm>
        <a:off x="0" y="1702630"/>
        <a:ext cx="6492875" cy="1700138"/>
      </dsp:txXfrm>
    </dsp:sp>
    <dsp:sp modelId="{DF8F5888-6621-FA42-BB86-84A5318AEA1C}">
      <dsp:nvSpPr>
        <dsp:cNvPr id="0" name=""/>
        <dsp:cNvSpPr/>
      </dsp:nvSpPr>
      <dsp:spPr>
        <a:xfrm>
          <a:off x="0" y="3402769"/>
          <a:ext cx="649287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36806F-D0D7-864B-819E-BF61DE81B5BA}">
      <dsp:nvSpPr>
        <dsp:cNvPr id="0" name=""/>
        <dsp:cNvSpPr/>
      </dsp:nvSpPr>
      <dsp:spPr>
        <a:xfrm>
          <a:off x="0" y="3402769"/>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Refugee Resettlement in the United States</a:t>
          </a:r>
        </a:p>
      </dsp:txBody>
      <dsp:txXfrm>
        <a:off x="0" y="3402769"/>
        <a:ext cx="6492875" cy="1700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D4226-D3EA-2C44-AC06-1F0D4F3590BB}">
      <dsp:nvSpPr>
        <dsp:cNvPr id="0" name=""/>
        <dsp:cNvSpPr/>
      </dsp:nvSpPr>
      <dsp:spPr>
        <a:xfrm>
          <a:off x="0" y="17487"/>
          <a:ext cx="6513603" cy="102952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b="1" kern="1200" dirty="0">
              <a:latin typeface="+mj-lt"/>
            </a:rPr>
            <a:t>True or False?</a:t>
          </a:r>
        </a:p>
      </dsp:txBody>
      <dsp:txXfrm>
        <a:off x="50257" y="67744"/>
        <a:ext cx="6413089" cy="929012"/>
      </dsp:txXfrm>
    </dsp:sp>
    <dsp:sp modelId="{A08DC38F-1011-D745-B0AD-7BB5B29540E0}">
      <dsp:nvSpPr>
        <dsp:cNvPr id="0" name=""/>
        <dsp:cNvSpPr/>
      </dsp:nvSpPr>
      <dsp:spPr>
        <a:xfrm>
          <a:off x="0" y="1121894"/>
          <a:ext cx="6513603" cy="1065858"/>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1) More than 70 million people worldwide are currently displaced from their homes.</a:t>
          </a:r>
        </a:p>
      </dsp:txBody>
      <dsp:txXfrm>
        <a:off x="52031" y="1173925"/>
        <a:ext cx="6409541" cy="961796"/>
      </dsp:txXfrm>
    </dsp:sp>
    <dsp:sp modelId="{F697FA77-E21E-DC44-940F-0803BFF98BCC}">
      <dsp:nvSpPr>
        <dsp:cNvPr id="0" name=""/>
        <dsp:cNvSpPr/>
      </dsp:nvSpPr>
      <dsp:spPr>
        <a:xfrm>
          <a:off x="0" y="2164342"/>
          <a:ext cx="6513603" cy="1029526"/>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t>2) Only 2 out of every 5 refugees live in countries neighboring their country of origin.</a:t>
          </a:r>
        </a:p>
      </dsp:txBody>
      <dsp:txXfrm>
        <a:off x="50257" y="2214599"/>
        <a:ext cx="6413089" cy="929012"/>
      </dsp:txXfrm>
    </dsp:sp>
    <dsp:sp modelId="{F886F20F-861E-9C4C-B0BC-F0622F93916D}">
      <dsp:nvSpPr>
        <dsp:cNvPr id="0" name=""/>
        <dsp:cNvSpPr/>
      </dsp:nvSpPr>
      <dsp:spPr>
        <a:xfrm>
          <a:off x="0" y="3193871"/>
          <a:ext cx="6513603" cy="1029526"/>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3) About half of the world’s refugees – 51 percent – are children. </a:t>
          </a:r>
        </a:p>
      </dsp:txBody>
      <dsp:txXfrm>
        <a:off x="50257" y="3244128"/>
        <a:ext cx="6413089" cy="929012"/>
      </dsp:txXfrm>
    </dsp:sp>
    <dsp:sp modelId="{A44476D3-F1A1-6841-82DC-478508A31EFC}">
      <dsp:nvSpPr>
        <dsp:cNvPr id="0" name=""/>
        <dsp:cNvSpPr/>
      </dsp:nvSpPr>
      <dsp:spPr>
        <a:xfrm>
          <a:off x="0" y="4263624"/>
          <a:ext cx="6513603" cy="1029526"/>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4) Refugees decide what country they are resettled to. </a:t>
          </a:r>
        </a:p>
      </dsp:txBody>
      <dsp:txXfrm>
        <a:off x="50257" y="4313881"/>
        <a:ext cx="6413089" cy="929012"/>
      </dsp:txXfrm>
    </dsp:sp>
    <dsp:sp modelId="{0EECFEC9-1957-AD40-B389-4FE69730C153}">
      <dsp:nvSpPr>
        <dsp:cNvPr id="0" name=""/>
        <dsp:cNvSpPr/>
      </dsp:nvSpPr>
      <dsp:spPr>
        <a:xfrm>
          <a:off x="0" y="5371737"/>
          <a:ext cx="6513603" cy="102952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5) Each country determines which refugees they resettle.</a:t>
          </a:r>
        </a:p>
      </dsp:txBody>
      <dsp:txXfrm>
        <a:off x="50257" y="5421994"/>
        <a:ext cx="6413089" cy="929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A0167-A026-B948-A06E-086BE1B5C535}">
      <dsp:nvSpPr>
        <dsp:cNvPr id="0" name=""/>
        <dsp:cNvSpPr/>
      </dsp:nvSpPr>
      <dsp:spPr>
        <a:xfrm rot="10800000" flipV="1">
          <a:off x="0" y="111125"/>
          <a:ext cx="11490928" cy="48186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t>ANSWER KEY</a:t>
          </a:r>
        </a:p>
      </dsp:txBody>
      <dsp:txXfrm rot="-10800000">
        <a:off x="23523" y="134648"/>
        <a:ext cx="11443882" cy="434819"/>
      </dsp:txXfrm>
    </dsp:sp>
    <dsp:sp modelId="{A08DC38F-1011-D745-B0AD-7BB5B29540E0}">
      <dsp:nvSpPr>
        <dsp:cNvPr id="0" name=""/>
        <dsp:cNvSpPr/>
      </dsp:nvSpPr>
      <dsp:spPr>
        <a:xfrm>
          <a:off x="0" y="605745"/>
          <a:ext cx="11490928" cy="1165858"/>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1) True. On June 19, 2019, UNHCR reported that there were almost 70.8 million forcibly displaced people worldwide in 2018. This is likely an undercount, because it does not include all Venezuelan displacement  (</a:t>
          </a:r>
          <a:r>
            <a:rPr lang="en-US" sz="2400" kern="1200" dirty="0">
              <a:hlinkClick xmlns:r="http://schemas.openxmlformats.org/officeDocument/2006/relationships" r:id="rId1"/>
            </a:rPr>
            <a:t>https://www.bbc.com/news/world-48682783</a:t>
          </a:r>
          <a:r>
            <a:rPr lang="en-US" sz="2400" kern="1200" dirty="0"/>
            <a:t> ).</a:t>
          </a:r>
        </a:p>
      </dsp:txBody>
      <dsp:txXfrm>
        <a:off x="56912" y="662657"/>
        <a:ext cx="11377104" cy="1052034"/>
      </dsp:txXfrm>
    </dsp:sp>
    <dsp:sp modelId="{F9D28675-9AF5-784D-BACB-E8A0EA35790F}">
      <dsp:nvSpPr>
        <dsp:cNvPr id="0" name=""/>
        <dsp:cNvSpPr/>
      </dsp:nvSpPr>
      <dsp:spPr>
        <a:xfrm>
          <a:off x="0" y="1784358"/>
          <a:ext cx="11490928" cy="1126117"/>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t>2) False. According to the UNHCR, nearly 4 out of every 5 refugees lived in countries neighboring their countries of origin in 2018.  </a:t>
          </a:r>
        </a:p>
      </dsp:txBody>
      <dsp:txXfrm>
        <a:off x="54973" y="1839331"/>
        <a:ext cx="11380982" cy="1016171"/>
      </dsp:txXfrm>
    </dsp:sp>
    <dsp:sp modelId="{F886F20F-861E-9C4C-B0BC-F0622F93916D}">
      <dsp:nvSpPr>
        <dsp:cNvPr id="0" name=""/>
        <dsp:cNvSpPr/>
      </dsp:nvSpPr>
      <dsp:spPr>
        <a:xfrm>
          <a:off x="0" y="2923230"/>
          <a:ext cx="11490928" cy="1126117"/>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3) True. On June 19, 2019, the UNHCR reported that “children below 18 years of age constituted about half of the refugee population of 2018”.</a:t>
          </a:r>
        </a:p>
      </dsp:txBody>
      <dsp:txXfrm>
        <a:off x="54973" y="2978203"/>
        <a:ext cx="11380982" cy="1016171"/>
      </dsp:txXfrm>
    </dsp:sp>
    <dsp:sp modelId="{A44476D3-F1A1-6841-82DC-478508A31EFC}">
      <dsp:nvSpPr>
        <dsp:cNvPr id="0" name=""/>
        <dsp:cNvSpPr/>
      </dsp:nvSpPr>
      <dsp:spPr>
        <a:xfrm>
          <a:off x="0" y="4062102"/>
          <a:ext cx="11490928" cy="1126117"/>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4) False. Refugees do not get to decide what country they are resettled to.</a:t>
          </a:r>
        </a:p>
      </dsp:txBody>
      <dsp:txXfrm>
        <a:off x="54973" y="4117075"/>
        <a:ext cx="11380982" cy="1016171"/>
      </dsp:txXfrm>
    </dsp:sp>
    <dsp:sp modelId="{98F7E3DB-A905-B441-A688-BF36D19D548D}">
      <dsp:nvSpPr>
        <dsp:cNvPr id="0" name=""/>
        <dsp:cNvSpPr/>
      </dsp:nvSpPr>
      <dsp:spPr>
        <a:xfrm>
          <a:off x="0" y="5200975"/>
          <a:ext cx="11490928" cy="112611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t>5) True. Each country determines which and how many refugees they resettle.</a:t>
          </a:r>
        </a:p>
      </dsp:txBody>
      <dsp:txXfrm>
        <a:off x="54973" y="5255948"/>
        <a:ext cx="11380982" cy="10161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3BC6C-5727-0A4D-8874-90A3422DAEA6}">
      <dsp:nvSpPr>
        <dsp:cNvPr id="0" name=""/>
        <dsp:cNvSpPr/>
      </dsp:nvSpPr>
      <dsp:spPr>
        <a:xfrm>
          <a:off x="2098953" y="1553872"/>
          <a:ext cx="3129074" cy="3001493"/>
        </a:xfrm>
        <a:prstGeom prst="ellipse">
          <a:avLst/>
        </a:prstGeom>
        <a:solidFill>
          <a:schemeClr val="bg1">
            <a:lumMod val="6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Experience of Trauma</a:t>
          </a:r>
        </a:p>
      </dsp:txBody>
      <dsp:txXfrm>
        <a:off x="2557195" y="1993430"/>
        <a:ext cx="2212590" cy="2122377"/>
      </dsp:txXfrm>
    </dsp:sp>
    <dsp:sp modelId="{E96AFFB9-92F5-1C47-A6D4-2BA6DE6C2509}">
      <dsp:nvSpPr>
        <dsp:cNvPr id="0" name=""/>
        <dsp:cNvSpPr/>
      </dsp:nvSpPr>
      <dsp:spPr>
        <a:xfrm>
          <a:off x="806303" y="33917"/>
          <a:ext cx="2377442" cy="2377442"/>
        </a:xfrm>
        <a:prstGeom prst="ellipse">
          <a:avLst/>
        </a:prstGeom>
        <a:solidFill>
          <a:schemeClr val="accent2">
            <a:alpha val="50000"/>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Dangerous journeys</a:t>
          </a:r>
        </a:p>
      </dsp:txBody>
      <dsp:txXfrm>
        <a:off x="1154471" y="382085"/>
        <a:ext cx="1681106" cy="1681106"/>
      </dsp:txXfrm>
    </dsp:sp>
    <dsp:sp modelId="{D7DF45BE-748C-1745-8157-C86126AAEA58}">
      <dsp:nvSpPr>
        <dsp:cNvPr id="0" name=""/>
        <dsp:cNvSpPr/>
      </dsp:nvSpPr>
      <dsp:spPr>
        <a:xfrm>
          <a:off x="4111417" y="0"/>
          <a:ext cx="2377269" cy="2377442"/>
        </a:xfrm>
        <a:prstGeom prst="ellipse">
          <a:avLst/>
        </a:prstGeom>
        <a:solidFill>
          <a:schemeClr val="accent2">
            <a:alpha val="50000"/>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Family Separation</a:t>
          </a:r>
        </a:p>
      </dsp:txBody>
      <dsp:txXfrm>
        <a:off x="4459560" y="348168"/>
        <a:ext cx="1680983" cy="1681106"/>
      </dsp:txXfrm>
    </dsp:sp>
    <dsp:sp modelId="{C5D868C8-62B8-7145-9299-5F7E8D357BA4}">
      <dsp:nvSpPr>
        <dsp:cNvPr id="0" name=""/>
        <dsp:cNvSpPr/>
      </dsp:nvSpPr>
      <dsp:spPr>
        <a:xfrm>
          <a:off x="2461799" y="4166897"/>
          <a:ext cx="2377442" cy="2377442"/>
        </a:xfrm>
        <a:prstGeom prst="ellipse">
          <a:avLst/>
        </a:prstGeom>
        <a:solidFill>
          <a:schemeClr val="accent2">
            <a:alpha val="50000"/>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Discrimination</a:t>
          </a:r>
        </a:p>
      </dsp:txBody>
      <dsp:txXfrm>
        <a:off x="2809967" y="4515065"/>
        <a:ext cx="1681106" cy="1681106"/>
      </dsp:txXfrm>
    </dsp:sp>
    <dsp:sp modelId="{C10CC570-E020-0A47-BE19-AEFAA5886FD2}">
      <dsp:nvSpPr>
        <dsp:cNvPr id="0" name=""/>
        <dsp:cNvSpPr/>
      </dsp:nvSpPr>
      <dsp:spPr>
        <a:xfrm>
          <a:off x="4672399" y="2846712"/>
          <a:ext cx="2377442" cy="2377442"/>
        </a:xfrm>
        <a:prstGeom prst="ellipse">
          <a:avLst/>
        </a:prstGeom>
        <a:solidFill>
          <a:schemeClr val="accent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Violence</a:t>
          </a:r>
        </a:p>
      </dsp:txBody>
      <dsp:txXfrm>
        <a:off x="5020567" y="3194880"/>
        <a:ext cx="1681106" cy="1681106"/>
      </dsp:txXfrm>
    </dsp:sp>
    <dsp:sp modelId="{219CE413-C878-8246-853A-5492C31E6C40}">
      <dsp:nvSpPr>
        <dsp:cNvPr id="0" name=""/>
        <dsp:cNvSpPr/>
      </dsp:nvSpPr>
      <dsp:spPr>
        <a:xfrm>
          <a:off x="229819" y="2796170"/>
          <a:ext cx="2377442" cy="2377442"/>
        </a:xfrm>
        <a:prstGeom prst="ellipse">
          <a:avLst/>
        </a:prstGeom>
        <a:solidFill>
          <a:schemeClr val="accent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Uncertainty</a:t>
          </a:r>
        </a:p>
      </dsp:txBody>
      <dsp:txXfrm>
        <a:off x="577987" y="3144338"/>
        <a:ext cx="1681106" cy="168110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0.75329</cdr:x>
      <cdr:y>0.09155</cdr:y>
    </cdr:from>
    <cdr:to>
      <cdr:x>0.93401</cdr:x>
      <cdr:y>0.17233</cdr:y>
    </cdr:to>
    <cdr:sp macro="" textlink="">
      <cdr:nvSpPr>
        <cdr:cNvPr id="2" name="TextBox 18">
          <a:extLst xmlns:a="http://schemas.openxmlformats.org/drawingml/2006/main">
            <a:ext uri="{FF2B5EF4-FFF2-40B4-BE49-F238E27FC236}">
              <a16:creationId xmlns:a16="http://schemas.microsoft.com/office/drawing/2014/main" id="{2536F98D-0611-B74E-AF81-16B094274DAB}"/>
            </a:ext>
          </a:extLst>
        </cdr:cNvPr>
        <cdr:cNvSpPr txBox="1"/>
      </cdr:nvSpPr>
      <cdr:spPr>
        <a:xfrm xmlns:a="http://schemas.openxmlformats.org/drawingml/2006/main">
          <a:off x="8839763" y="418554"/>
          <a:ext cx="2120713" cy="3693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rgbClr val="FF5C99"/>
              </a:solidFill>
            </a:rPr>
            <a:t>Trump enters office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12FA2-BC47-974F-871D-E2208A5333DD}" type="datetimeFigureOut">
              <a:rPr lang="en-US" smtClean="0"/>
              <a:t>6/23/19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9A8A6-2622-D741-BEA1-64498E2293EA}" type="slidenum">
              <a:rPr lang="en-US" smtClean="0"/>
              <a:t>‹#›</a:t>
            </a:fld>
            <a:endParaRPr lang="en-US"/>
          </a:p>
        </p:txBody>
      </p:sp>
    </p:spTree>
    <p:extLst>
      <p:ext uri="{BB962C8B-B14F-4D97-AF65-F5344CB8AC3E}">
        <p14:creationId xmlns:p14="http://schemas.microsoft.com/office/powerpoint/2010/main" val="22008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27569-E072-6F4A-8A17-1F0B7102F4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2A61CA-F233-1443-BE4E-70EAB2915D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225C7-19D8-634B-B54B-C418D946AEAA}"/>
              </a:ext>
            </a:extLst>
          </p:cNvPr>
          <p:cNvSpPr>
            <a:spLocks noGrp="1"/>
          </p:cNvSpPr>
          <p:nvPr>
            <p:ph type="dt" sz="half" idx="10"/>
          </p:nvPr>
        </p:nvSpPr>
        <p:spPr/>
        <p:txBody>
          <a:bodyPr/>
          <a:lstStyle/>
          <a:p>
            <a:fld id="{00282F07-D779-EE43-8E1B-4BAB05F497AB}" type="datetime1">
              <a:rPr lang="en-US" smtClean="0"/>
              <a:t>6/23/19</a:t>
            </a:fld>
            <a:endParaRPr lang="en-US"/>
          </a:p>
        </p:txBody>
      </p:sp>
      <p:sp>
        <p:nvSpPr>
          <p:cNvPr id="5" name="Footer Placeholder 4">
            <a:extLst>
              <a:ext uri="{FF2B5EF4-FFF2-40B4-BE49-F238E27FC236}">
                <a16:creationId xmlns:a16="http://schemas.microsoft.com/office/drawing/2014/main" id="{F3E9AD9B-6FBB-FC46-903F-78E4E38A7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F8B23-E197-8E42-A529-0821B96ACDFE}"/>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71219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173D-700A-8042-A0D6-00CD1B6FFA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F1F2A4-3146-0B4A-9DD6-3137895980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6E761-E766-6C47-A090-630E688DAB8C}"/>
              </a:ext>
            </a:extLst>
          </p:cNvPr>
          <p:cNvSpPr>
            <a:spLocks noGrp="1"/>
          </p:cNvSpPr>
          <p:nvPr>
            <p:ph type="dt" sz="half" idx="10"/>
          </p:nvPr>
        </p:nvSpPr>
        <p:spPr/>
        <p:txBody>
          <a:bodyPr/>
          <a:lstStyle/>
          <a:p>
            <a:fld id="{F908D362-598F-2548-84EA-04635980341B}" type="datetime1">
              <a:rPr lang="en-US" smtClean="0"/>
              <a:t>6/23/19</a:t>
            </a:fld>
            <a:endParaRPr lang="en-US"/>
          </a:p>
        </p:txBody>
      </p:sp>
      <p:sp>
        <p:nvSpPr>
          <p:cNvPr id="5" name="Footer Placeholder 4">
            <a:extLst>
              <a:ext uri="{FF2B5EF4-FFF2-40B4-BE49-F238E27FC236}">
                <a16:creationId xmlns:a16="http://schemas.microsoft.com/office/drawing/2014/main" id="{41DCBD6B-0BB0-134B-BD2F-A413F3B41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DCA18-9B00-D84D-91AB-5BD3B07C176A}"/>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3749649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70460-4EAE-1B40-A1E6-38C84A1D76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2BF565-69BB-CC45-ABA9-403E89F934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187077-1CB6-804C-A5F6-4F595C3C5775}"/>
              </a:ext>
            </a:extLst>
          </p:cNvPr>
          <p:cNvSpPr>
            <a:spLocks noGrp="1"/>
          </p:cNvSpPr>
          <p:nvPr>
            <p:ph type="dt" sz="half" idx="10"/>
          </p:nvPr>
        </p:nvSpPr>
        <p:spPr/>
        <p:txBody>
          <a:bodyPr/>
          <a:lstStyle/>
          <a:p>
            <a:fld id="{7DE9DBF5-837F-344B-9E3B-34953331252A}" type="datetime1">
              <a:rPr lang="en-US" smtClean="0"/>
              <a:t>6/23/19</a:t>
            </a:fld>
            <a:endParaRPr lang="en-US"/>
          </a:p>
        </p:txBody>
      </p:sp>
      <p:sp>
        <p:nvSpPr>
          <p:cNvPr id="5" name="Footer Placeholder 4">
            <a:extLst>
              <a:ext uri="{FF2B5EF4-FFF2-40B4-BE49-F238E27FC236}">
                <a16:creationId xmlns:a16="http://schemas.microsoft.com/office/drawing/2014/main" id="{67D25C26-0D49-F14C-BA91-974F5DD89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F55EC1-3A65-1C45-BD5B-FFBE5C41CF9C}"/>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412406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724A-46B6-B647-94F5-2BB7A06ACB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28089E-A1BD-E542-9447-443E3CE428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9B5286-F592-BB4F-9CBB-D7B251FFFD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802BEA-FA15-594B-867E-3E0C13606BB5}"/>
              </a:ext>
            </a:extLst>
          </p:cNvPr>
          <p:cNvSpPr>
            <a:spLocks noGrp="1"/>
          </p:cNvSpPr>
          <p:nvPr>
            <p:ph type="dt" sz="half" idx="10"/>
          </p:nvPr>
        </p:nvSpPr>
        <p:spPr/>
        <p:txBody>
          <a:bodyPr/>
          <a:lstStyle/>
          <a:p>
            <a:fld id="{A6BB68A1-203F-644E-B3A1-19DF6F34051F}" type="datetime1">
              <a:rPr lang="en-US" smtClean="0"/>
              <a:t>6/23/19</a:t>
            </a:fld>
            <a:endParaRPr lang="en-US"/>
          </a:p>
        </p:txBody>
      </p:sp>
      <p:sp>
        <p:nvSpPr>
          <p:cNvPr id="6" name="Footer Placeholder 5">
            <a:extLst>
              <a:ext uri="{FF2B5EF4-FFF2-40B4-BE49-F238E27FC236}">
                <a16:creationId xmlns:a16="http://schemas.microsoft.com/office/drawing/2014/main" id="{AE58718A-6A92-D04F-B26C-6EAC18B006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CAE49E-12D6-9C4A-B4DF-778CFA7AF6E2}"/>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1689814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2C68-0129-FC45-B599-3175887931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39FDD5-CA56-5949-A133-8E0D5D9BB3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D3CACC-76DC-D345-B27D-2D4CAC4F69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D82EAD-9337-EA49-8AD6-78D137545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A2490-F766-4B4F-8A1A-370E3A6AD0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032AE7-5B5D-DC42-8956-370D6B0D7398}"/>
              </a:ext>
            </a:extLst>
          </p:cNvPr>
          <p:cNvSpPr>
            <a:spLocks noGrp="1"/>
          </p:cNvSpPr>
          <p:nvPr>
            <p:ph type="dt" sz="half" idx="10"/>
          </p:nvPr>
        </p:nvSpPr>
        <p:spPr/>
        <p:txBody>
          <a:bodyPr/>
          <a:lstStyle/>
          <a:p>
            <a:fld id="{913D9340-8D32-4449-9151-46214269CE08}" type="datetime1">
              <a:rPr lang="en-US" smtClean="0"/>
              <a:t>6/23/19</a:t>
            </a:fld>
            <a:endParaRPr lang="en-US"/>
          </a:p>
        </p:txBody>
      </p:sp>
      <p:sp>
        <p:nvSpPr>
          <p:cNvPr id="8" name="Footer Placeholder 7">
            <a:extLst>
              <a:ext uri="{FF2B5EF4-FFF2-40B4-BE49-F238E27FC236}">
                <a16:creationId xmlns:a16="http://schemas.microsoft.com/office/drawing/2014/main" id="{1B573ED8-202E-0246-B699-45A21206AC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92BCFB-998B-EF43-AAD6-41C52BEE1F7B}"/>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4070681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FD4C-2A14-4141-8C53-B479D86A80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302F13-A9F6-C441-9EF7-9886D9FB0F3E}"/>
              </a:ext>
            </a:extLst>
          </p:cNvPr>
          <p:cNvSpPr>
            <a:spLocks noGrp="1"/>
          </p:cNvSpPr>
          <p:nvPr>
            <p:ph type="dt" sz="half" idx="10"/>
          </p:nvPr>
        </p:nvSpPr>
        <p:spPr/>
        <p:txBody>
          <a:bodyPr/>
          <a:lstStyle/>
          <a:p>
            <a:fld id="{1E95A5AC-91AD-CD40-8B93-3621BC0DCFB0}" type="datetime1">
              <a:rPr lang="en-US" smtClean="0"/>
              <a:t>6/23/19</a:t>
            </a:fld>
            <a:endParaRPr lang="en-US"/>
          </a:p>
        </p:txBody>
      </p:sp>
      <p:sp>
        <p:nvSpPr>
          <p:cNvPr id="4" name="Footer Placeholder 3">
            <a:extLst>
              <a:ext uri="{FF2B5EF4-FFF2-40B4-BE49-F238E27FC236}">
                <a16:creationId xmlns:a16="http://schemas.microsoft.com/office/drawing/2014/main" id="{BCFC37D5-D5A0-694C-AD4E-3A1ECDD918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B97DE3-B49B-8F4B-81F4-5A300847A372}"/>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58423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3D955D-CE49-CC4B-942B-DAC49E26C105}"/>
              </a:ext>
            </a:extLst>
          </p:cNvPr>
          <p:cNvSpPr>
            <a:spLocks noGrp="1"/>
          </p:cNvSpPr>
          <p:nvPr>
            <p:ph type="dt" sz="half" idx="10"/>
          </p:nvPr>
        </p:nvSpPr>
        <p:spPr/>
        <p:txBody>
          <a:bodyPr/>
          <a:lstStyle/>
          <a:p>
            <a:fld id="{1ABECA5C-8997-6340-BCD6-66749B95456E}" type="datetime1">
              <a:rPr lang="en-US" smtClean="0"/>
              <a:t>6/23/19</a:t>
            </a:fld>
            <a:endParaRPr lang="en-US"/>
          </a:p>
        </p:txBody>
      </p:sp>
      <p:sp>
        <p:nvSpPr>
          <p:cNvPr id="3" name="Footer Placeholder 2">
            <a:extLst>
              <a:ext uri="{FF2B5EF4-FFF2-40B4-BE49-F238E27FC236}">
                <a16:creationId xmlns:a16="http://schemas.microsoft.com/office/drawing/2014/main" id="{535F18EB-ACBD-9240-A9BD-1114EA819F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00CB3-F627-064E-85DA-4B94E741574D}"/>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237258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6F368-B061-AE47-9BF2-FEDD070AC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B68133-EF49-CC40-A9C7-84580B7C64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DEB7D0-BD93-7146-AD04-23B623FE16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1DC261-1536-954D-9477-897BC876BA7D}"/>
              </a:ext>
            </a:extLst>
          </p:cNvPr>
          <p:cNvSpPr>
            <a:spLocks noGrp="1"/>
          </p:cNvSpPr>
          <p:nvPr>
            <p:ph type="dt" sz="half" idx="10"/>
          </p:nvPr>
        </p:nvSpPr>
        <p:spPr/>
        <p:txBody>
          <a:bodyPr/>
          <a:lstStyle/>
          <a:p>
            <a:fld id="{95FF4089-6301-3E43-BB90-C97560E9462D}" type="datetime1">
              <a:rPr lang="en-US" smtClean="0"/>
              <a:t>6/23/19</a:t>
            </a:fld>
            <a:endParaRPr lang="en-US"/>
          </a:p>
        </p:txBody>
      </p:sp>
      <p:sp>
        <p:nvSpPr>
          <p:cNvPr id="6" name="Footer Placeholder 5">
            <a:extLst>
              <a:ext uri="{FF2B5EF4-FFF2-40B4-BE49-F238E27FC236}">
                <a16:creationId xmlns:a16="http://schemas.microsoft.com/office/drawing/2014/main" id="{EA99DC9F-033E-AB43-931B-EA956F24F6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EEBE4-B441-2C48-868F-F24CEFCF8497}"/>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273133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A982-4E49-4244-BD1F-0AC881A244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607AEB-E2FD-CD4A-BC00-45820E025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6C48D-1C22-6D4C-8B69-41495A6FF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C0751-7383-9A46-9422-5EA30CCE1D64}"/>
              </a:ext>
            </a:extLst>
          </p:cNvPr>
          <p:cNvSpPr>
            <a:spLocks noGrp="1"/>
          </p:cNvSpPr>
          <p:nvPr>
            <p:ph type="dt" sz="half" idx="10"/>
          </p:nvPr>
        </p:nvSpPr>
        <p:spPr/>
        <p:txBody>
          <a:bodyPr/>
          <a:lstStyle/>
          <a:p>
            <a:fld id="{F2706C50-CC91-4F4D-B7BF-030326165418}" type="datetime1">
              <a:rPr lang="en-US" smtClean="0"/>
              <a:t>6/23/19</a:t>
            </a:fld>
            <a:endParaRPr lang="en-US"/>
          </a:p>
        </p:txBody>
      </p:sp>
      <p:sp>
        <p:nvSpPr>
          <p:cNvPr id="6" name="Footer Placeholder 5">
            <a:extLst>
              <a:ext uri="{FF2B5EF4-FFF2-40B4-BE49-F238E27FC236}">
                <a16:creationId xmlns:a16="http://schemas.microsoft.com/office/drawing/2014/main" id="{50D9F0AE-D582-634D-B37F-B98ADA430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0508D-2D06-0148-BBDF-E19C39604472}"/>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21847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0B46-9822-E144-AA7C-C6CBF3BF79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42C3FE-24D0-5A45-BE5D-E2127B515F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686327-1C73-A946-9B80-D798E89227A6}"/>
              </a:ext>
            </a:extLst>
          </p:cNvPr>
          <p:cNvSpPr>
            <a:spLocks noGrp="1"/>
          </p:cNvSpPr>
          <p:nvPr>
            <p:ph type="dt" sz="half" idx="10"/>
          </p:nvPr>
        </p:nvSpPr>
        <p:spPr/>
        <p:txBody>
          <a:bodyPr/>
          <a:lstStyle/>
          <a:p>
            <a:fld id="{B3E03F77-E429-E649-9B2A-A7D8CAA25A05}" type="datetime1">
              <a:rPr lang="en-US" smtClean="0"/>
              <a:t>6/23/19</a:t>
            </a:fld>
            <a:endParaRPr lang="en-US"/>
          </a:p>
        </p:txBody>
      </p:sp>
      <p:sp>
        <p:nvSpPr>
          <p:cNvPr id="5" name="Footer Placeholder 4">
            <a:extLst>
              <a:ext uri="{FF2B5EF4-FFF2-40B4-BE49-F238E27FC236}">
                <a16:creationId xmlns:a16="http://schemas.microsoft.com/office/drawing/2014/main" id="{3F373130-1070-3B49-A245-AA858026C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F4B22-21F8-4941-8859-83E7F3933260}"/>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208484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BE9E16-B963-2243-8F4C-32BA6D6452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40BF8D-E62B-1B43-8CD8-53405B7621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390A6E-3077-FC41-B05A-F14966AF212D}"/>
              </a:ext>
            </a:extLst>
          </p:cNvPr>
          <p:cNvSpPr>
            <a:spLocks noGrp="1"/>
          </p:cNvSpPr>
          <p:nvPr>
            <p:ph type="dt" sz="half" idx="10"/>
          </p:nvPr>
        </p:nvSpPr>
        <p:spPr/>
        <p:txBody>
          <a:bodyPr/>
          <a:lstStyle/>
          <a:p>
            <a:fld id="{3B9EAE46-8873-224C-B2DA-470757BF2CEE}" type="datetime1">
              <a:rPr lang="en-US" smtClean="0"/>
              <a:t>6/23/19</a:t>
            </a:fld>
            <a:endParaRPr lang="en-US"/>
          </a:p>
        </p:txBody>
      </p:sp>
      <p:sp>
        <p:nvSpPr>
          <p:cNvPr id="5" name="Footer Placeholder 4">
            <a:extLst>
              <a:ext uri="{FF2B5EF4-FFF2-40B4-BE49-F238E27FC236}">
                <a16:creationId xmlns:a16="http://schemas.microsoft.com/office/drawing/2014/main" id="{C58991B5-33C8-3741-8CAB-7BE108D76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0974AB-016F-AB45-A35D-60B9570BB195}"/>
              </a:ext>
            </a:extLst>
          </p:cNvPr>
          <p:cNvSpPr>
            <a:spLocks noGrp="1"/>
          </p:cNvSpPr>
          <p:nvPr>
            <p:ph type="sldNum" sz="quarter" idx="12"/>
          </p:nvPr>
        </p:nvSpPr>
        <p:spPr/>
        <p:txBody>
          <a:bodyPr/>
          <a:lstStyle/>
          <a:p>
            <a:fld id="{DE13F44B-DCB3-5249-96D3-1D7333267AAE}" type="slidenum">
              <a:rPr lang="en-US" smtClean="0"/>
              <a:t>‹#›</a:t>
            </a:fld>
            <a:endParaRPr lang="en-US"/>
          </a:p>
        </p:txBody>
      </p:sp>
    </p:spTree>
    <p:extLst>
      <p:ext uri="{BB962C8B-B14F-4D97-AF65-F5344CB8AC3E}">
        <p14:creationId xmlns:p14="http://schemas.microsoft.com/office/powerpoint/2010/main" val="371283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EDA828-6A5F-6D43-B658-5271AE6A7B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83F667-52CA-5540-AF6D-C341C8EC2B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190185-030F-4F46-8A87-D0C6D5627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FADC6-3365-E84A-8F15-940C88AAE3F8}" type="datetime1">
              <a:rPr lang="en-US" smtClean="0"/>
              <a:t>6/23/19</a:t>
            </a:fld>
            <a:endParaRPr lang="en-US"/>
          </a:p>
        </p:txBody>
      </p:sp>
      <p:sp>
        <p:nvSpPr>
          <p:cNvPr id="5" name="Footer Placeholder 4">
            <a:extLst>
              <a:ext uri="{FF2B5EF4-FFF2-40B4-BE49-F238E27FC236}">
                <a16:creationId xmlns:a16="http://schemas.microsoft.com/office/drawing/2014/main" id="{B0B1ABB2-21DB-2244-863B-8EEE1D907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84D921-A9FD-944E-97CA-F6E8E787A6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3F44B-DCB3-5249-96D3-1D7333267AAE}" type="slidenum">
              <a:rPr lang="en-US" smtClean="0"/>
              <a:t>‹#›</a:t>
            </a:fld>
            <a:endParaRPr lang="en-US"/>
          </a:p>
        </p:txBody>
      </p:sp>
    </p:spTree>
    <p:extLst>
      <p:ext uri="{BB962C8B-B14F-4D97-AF65-F5344CB8AC3E}">
        <p14:creationId xmlns:p14="http://schemas.microsoft.com/office/powerpoint/2010/main" val="717534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drom@live.unc.edu"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greateras1.org/"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hyperlink" Target="https://www.iom.int/key-migration-terms#refugee" TargetMode="External"/><Relationship Id="rId2" Type="http://schemas.openxmlformats.org/officeDocument/2006/relationships/hyperlink" Target="https://www.unrefugees.org/refugee-facts/what-is-a-refugee/"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therefugeeproject.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hyperlink" Target="https://www.unrefugees.org/refugee-facts/what-is-a-refuge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image" Target="../media/image2.tiff"/><Relationship Id="rId5" Type="http://schemas.openxmlformats.org/officeDocument/2006/relationships/image" Target="../media/image12.tiff"/><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unrefugees.org/refugee-facts/what-is-a-refuge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iddleeasteye.net/" TargetMode="External"/><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yria.liveuamap.com/e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yriadirect.org/" TargetMode="External"/><Relationship Id="rId2" Type="http://schemas.openxmlformats.org/officeDocument/2006/relationships/hyperlink" Target="http://www.infomigrants.net/" TargetMode="Externa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hyperlink" Target="https://data2.unhcr.org/en/situations/syria_durable_solution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acf.hhs.gov/orr"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www.wrapsnet.org/admissions-and-arrival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rapsnet.org/admissions-and-arrivals"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mailto:mdrom@live.unc.ed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om.int/key-migration-terms#refugee" TargetMode="External"/><Relationship Id="rId2" Type="http://schemas.openxmlformats.org/officeDocument/2006/relationships/hyperlink" Target="https://www.unrwa.org/palestine-refuge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A2EA24A-5DBF-434B-A787-48B5FAFD86B6}"/>
              </a:ext>
            </a:extLst>
          </p:cNvPr>
          <p:cNvSpPr>
            <a:spLocks noGrp="1"/>
          </p:cNvSpPr>
          <p:nvPr>
            <p:ph type="title"/>
          </p:nvPr>
        </p:nvSpPr>
        <p:spPr>
          <a:xfrm>
            <a:off x="2555631" y="1441938"/>
            <a:ext cx="7080738" cy="3974124"/>
          </a:xfrm>
        </p:spPr>
        <p:txBody>
          <a:bodyPr vert="horz" lIns="91440" tIns="45720" rIns="91440" bIns="45720" rtlCol="0" anchor="ctr">
            <a:normAutofit fontScale="90000"/>
          </a:bodyPr>
          <a:lstStyle/>
          <a:p>
            <a:pPr algn="ctr"/>
            <a:r>
              <a:rPr lang="en-US" sz="5400" dirty="0">
                <a:solidFill>
                  <a:schemeClr val="bg1">
                    <a:lumMod val="95000"/>
                    <a:lumOff val="5000"/>
                  </a:schemeClr>
                </a:solidFill>
              </a:rPr>
              <a:t>Refugee </a:t>
            </a:r>
            <a:br>
              <a:rPr lang="en-US" sz="5400" dirty="0">
                <a:solidFill>
                  <a:schemeClr val="bg1">
                    <a:lumMod val="95000"/>
                    <a:lumOff val="5000"/>
                  </a:schemeClr>
                </a:solidFill>
              </a:rPr>
            </a:br>
            <a:r>
              <a:rPr lang="en-US" sz="5400" dirty="0">
                <a:solidFill>
                  <a:schemeClr val="bg1">
                    <a:lumMod val="95000"/>
                    <a:lumOff val="5000"/>
                  </a:schemeClr>
                </a:solidFill>
              </a:rPr>
              <a:t>Displacements,</a:t>
            </a:r>
            <a:br>
              <a:rPr lang="en-US" sz="5400" dirty="0">
                <a:solidFill>
                  <a:schemeClr val="bg1">
                    <a:lumMod val="95000"/>
                    <a:lumOff val="5000"/>
                  </a:schemeClr>
                </a:solidFill>
              </a:rPr>
            </a:br>
            <a:r>
              <a:rPr lang="en-US" sz="5400" dirty="0">
                <a:solidFill>
                  <a:schemeClr val="bg1">
                    <a:lumMod val="95000"/>
                    <a:lumOff val="5000"/>
                  </a:schemeClr>
                </a:solidFill>
              </a:rPr>
              <a:t>Journeys, and </a:t>
            </a:r>
            <a:br>
              <a:rPr lang="en-US" sz="5400" dirty="0">
                <a:solidFill>
                  <a:schemeClr val="bg1">
                    <a:lumMod val="95000"/>
                    <a:lumOff val="5000"/>
                  </a:schemeClr>
                </a:solidFill>
              </a:rPr>
            </a:br>
            <a:r>
              <a:rPr lang="en-US" sz="5400" dirty="0">
                <a:solidFill>
                  <a:schemeClr val="bg1">
                    <a:lumMod val="95000"/>
                    <a:lumOff val="5000"/>
                  </a:schemeClr>
                </a:solidFill>
              </a:rPr>
              <a:t>Resettlement Experiences</a:t>
            </a:r>
            <a:br>
              <a:rPr lang="en-US" sz="5400" dirty="0">
                <a:solidFill>
                  <a:schemeClr val="bg1">
                    <a:lumMod val="95000"/>
                    <a:lumOff val="5000"/>
                  </a:schemeClr>
                </a:solidFill>
              </a:rPr>
            </a:br>
            <a:br>
              <a:rPr lang="en-US" sz="5400" dirty="0">
                <a:solidFill>
                  <a:schemeClr val="bg1">
                    <a:lumMod val="95000"/>
                    <a:lumOff val="5000"/>
                  </a:schemeClr>
                </a:solidFill>
              </a:rPr>
            </a:br>
            <a:r>
              <a:rPr lang="en-US" sz="1800" i="1" dirty="0">
                <a:solidFill>
                  <a:schemeClr val="bg1">
                    <a:lumMod val="95000"/>
                    <a:lumOff val="5000"/>
                  </a:schemeClr>
                </a:solidFill>
              </a:rPr>
              <a:t>Dimensions of the Middle East 2019</a:t>
            </a:r>
            <a:br>
              <a:rPr lang="en-US" sz="1800" i="1" dirty="0">
                <a:solidFill>
                  <a:schemeClr val="bg1">
                    <a:lumMod val="95000"/>
                    <a:lumOff val="5000"/>
                  </a:schemeClr>
                </a:solidFill>
              </a:rPr>
            </a:br>
            <a:br>
              <a:rPr lang="en-US" sz="1800" i="1" dirty="0">
                <a:solidFill>
                  <a:schemeClr val="bg1">
                    <a:lumMod val="95000"/>
                    <a:lumOff val="5000"/>
                  </a:schemeClr>
                </a:solidFill>
              </a:rPr>
            </a:br>
            <a:r>
              <a:rPr lang="en-US" sz="1800" i="1" dirty="0">
                <a:solidFill>
                  <a:schemeClr val="bg1">
                    <a:lumMod val="95000"/>
                    <a:lumOff val="5000"/>
                  </a:schemeClr>
                </a:solidFill>
              </a:rPr>
              <a:t>Michelle S. </a:t>
            </a:r>
            <a:r>
              <a:rPr lang="en-US" sz="1800" i="1" dirty="0" err="1">
                <a:solidFill>
                  <a:schemeClr val="bg1">
                    <a:lumMod val="95000"/>
                    <a:lumOff val="5000"/>
                  </a:schemeClr>
                </a:solidFill>
              </a:rPr>
              <a:t>Dromgold-Sermen</a:t>
            </a:r>
            <a:br>
              <a:rPr lang="en-US" sz="1800" i="1" dirty="0">
                <a:solidFill>
                  <a:schemeClr val="bg1">
                    <a:lumMod val="95000"/>
                    <a:lumOff val="5000"/>
                  </a:schemeClr>
                </a:solidFill>
              </a:rPr>
            </a:br>
            <a:br>
              <a:rPr lang="en-US" sz="1800" i="1" dirty="0">
                <a:solidFill>
                  <a:schemeClr val="bg1">
                    <a:lumMod val="95000"/>
                    <a:lumOff val="5000"/>
                  </a:schemeClr>
                </a:solidFill>
              </a:rPr>
            </a:br>
            <a:r>
              <a:rPr lang="en-US" sz="1800" u="sng" dirty="0">
                <a:solidFill>
                  <a:srgbClr val="0563C1"/>
                </a:solidFill>
                <a:ea typeface="Calibri" panose="020F0502020204030204" pitchFamily="34" charset="0"/>
                <a:cs typeface="Arial" panose="020B0604020202020204" pitchFamily="34" charset="0"/>
                <a:hlinkClick r:id="rId2"/>
              </a:rPr>
              <a:t>mdrom@live.unc.edu</a:t>
            </a:r>
            <a:br>
              <a:rPr lang="en-US" sz="5400" u="sng" dirty="0">
                <a:solidFill>
                  <a:srgbClr val="0563C1"/>
                </a:solidFill>
                <a:latin typeface="Times New Roman" panose="02020603050405020304" pitchFamily="18" charset="0"/>
                <a:ea typeface="Calibri" panose="020F0502020204030204" pitchFamily="34" charset="0"/>
                <a:cs typeface="Arial" panose="020B0604020202020204" pitchFamily="34" charset="0"/>
              </a:rPr>
            </a:br>
            <a:br>
              <a:rPr lang="en-US" sz="5400" dirty="0">
                <a:solidFill>
                  <a:schemeClr val="bg1">
                    <a:lumMod val="95000"/>
                    <a:lumOff val="5000"/>
                  </a:schemeClr>
                </a:solidFill>
              </a:rPr>
            </a:br>
            <a:endParaRPr lang="en-US" sz="5400" dirty="0">
              <a:solidFill>
                <a:schemeClr val="bg1">
                  <a:lumMod val="95000"/>
                  <a:lumOff val="5000"/>
                </a:schemeClr>
              </a:solidFill>
            </a:endParaRPr>
          </a:p>
        </p:txBody>
      </p:sp>
      <p:sp>
        <p:nvSpPr>
          <p:cNvPr id="3" name="Slide Number Placeholder 2">
            <a:extLst>
              <a:ext uri="{FF2B5EF4-FFF2-40B4-BE49-F238E27FC236}">
                <a16:creationId xmlns:a16="http://schemas.microsoft.com/office/drawing/2014/main" id="{4B84E021-BC9D-2646-974F-A24AEF46FD60}"/>
              </a:ext>
            </a:extLst>
          </p:cNvPr>
          <p:cNvSpPr>
            <a:spLocks noGrp="1"/>
          </p:cNvSpPr>
          <p:nvPr>
            <p:ph type="sldNum" sz="quarter" idx="12"/>
          </p:nvPr>
        </p:nvSpPr>
        <p:spPr/>
        <p:txBody>
          <a:bodyPr/>
          <a:lstStyle/>
          <a:p>
            <a:fld id="{DE13F44B-DCB3-5249-96D3-1D7333267AAE}" type="slidenum">
              <a:rPr lang="en-US" smtClean="0"/>
              <a:t>1</a:t>
            </a:fld>
            <a:endParaRPr lang="en-US"/>
          </a:p>
        </p:txBody>
      </p:sp>
    </p:spTree>
    <p:extLst>
      <p:ext uri="{BB962C8B-B14F-4D97-AF65-F5344CB8AC3E}">
        <p14:creationId xmlns:p14="http://schemas.microsoft.com/office/powerpoint/2010/main" val="85788526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Freeform: Shape 1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7" name="Group 1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5" name="Title 4">
            <a:extLst>
              <a:ext uri="{FF2B5EF4-FFF2-40B4-BE49-F238E27FC236}">
                <a16:creationId xmlns:a16="http://schemas.microsoft.com/office/drawing/2014/main" id="{F846E5C4-3D06-6B42-A8DC-6740AF00146B}"/>
              </a:ext>
            </a:extLst>
          </p:cNvPr>
          <p:cNvSpPr>
            <a:spLocks noGrp="1"/>
          </p:cNvSpPr>
          <p:nvPr>
            <p:ph type="title"/>
          </p:nvPr>
        </p:nvSpPr>
        <p:spPr>
          <a:xfrm>
            <a:off x="0" y="133350"/>
            <a:ext cx="3621680" cy="6724650"/>
          </a:xfrm>
        </p:spPr>
        <p:txBody>
          <a:bodyPr vert="horz" lIns="91440" tIns="45720" rIns="91440" bIns="45720" rtlCol="0" anchor="ctr">
            <a:noAutofit/>
          </a:bodyPr>
          <a:lstStyle/>
          <a:p>
            <a:r>
              <a:rPr lang="en-US" dirty="0">
                <a:solidFill>
                  <a:srgbClr val="FFFFFF"/>
                </a:solidFill>
              </a:rPr>
              <a:t>Refugee Displacements, Journeys, </a:t>
            </a:r>
            <a:br>
              <a:rPr lang="en-US" dirty="0">
                <a:solidFill>
                  <a:srgbClr val="FFFFFF"/>
                </a:solidFill>
              </a:rPr>
            </a:br>
            <a:r>
              <a:rPr lang="en-US" dirty="0">
                <a:solidFill>
                  <a:srgbClr val="FFFFFF"/>
                </a:solidFill>
              </a:rPr>
              <a:t>and Resettlement Experiences</a:t>
            </a:r>
          </a:p>
        </p:txBody>
      </p:sp>
      <p:graphicFrame>
        <p:nvGraphicFramePr>
          <p:cNvPr id="28" name="TextBox 2">
            <a:extLst>
              <a:ext uri="{FF2B5EF4-FFF2-40B4-BE49-F238E27FC236}">
                <a16:creationId xmlns:a16="http://schemas.microsoft.com/office/drawing/2014/main" id="{79755384-B033-49D5-B8C1-A661834847FC}"/>
              </a:ext>
            </a:extLst>
          </p:cNvPr>
          <p:cNvGraphicFramePr/>
          <p:nvPr>
            <p:extLst>
              <p:ext uri="{D42A27DB-BD31-4B8C-83A1-F6EECF244321}">
                <p14:modId xmlns:p14="http://schemas.microsoft.com/office/powerpoint/2010/main" val="272638548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FFA5E078-E204-D347-A501-60EF7B738AE0}"/>
              </a:ext>
            </a:extLst>
          </p:cNvPr>
          <p:cNvSpPr>
            <a:spLocks noGrp="1"/>
          </p:cNvSpPr>
          <p:nvPr>
            <p:ph type="sldNum" sz="quarter" idx="12"/>
          </p:nvPr>
        </p:nvSpPr>
        <p:spPr/>
        <p:txBody>
          <a:bodyPr/>
          <a:lstStyle/>
          <a:p>
            <a:fld id="{DE13F44B-DCB3-5249-96D3-1D7333267AAE}" type="slidenum">
              <a:rPr lang="en-US" smtClean="0"/>
              <a:t>2</a:t>
            </a:fld>
            <a:endParaRPr lang="en-US"/>
          </a:p>
        </p:txBody>
      </p:sp>
    </p:spTree>
    <p:extLst>
      <p:ext uri="{BB962C8B-B14F-4D97-AF65-F5344CB8AC3E}">
        <p14:creationId xmlns:p14="http://schemas.microsoft.com/office/powerpoint/2010/main" val="42458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graphicEl>
                                              <a:dgm id="{8D7BFEF2-B85A-294E-BE6B-2F510DD6D20F}"/>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graphicEl>
                                              <a:dgm id="{9F6F98B2-B1B0-B549-88C2-0F75A65A1A4F}"/>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graphicEl>
                                              <a:dgm id="{2D097964-B971-E740-967D-D9DC27765FD7}"/>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graphicEl>
                                              <a:dgm id="{1583B35F-F614-7C4B-AC52-79791D5675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graphicEl>
                                              <a:dgm id="{DF8F5888-6621-FA42-BB86-84A5318AEA1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graphicEl>
                                              <a:dgm id="{C436806F-D0D7-864B-819E-BF61DE81B5B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Sub>
          <a:bldDgm bld="lvl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7460638-441C-974E-BB58-D749A582AA63}"/>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Global Displacement Trivia</a:t>
            </a:r>
          </a:p>
        </p:txBody>
      </p:sp>
      <p:graphicFrame>
        <p:nvGraphicFramePr>
          <p:cNvPr id="7" name="Content Placeholder 2">
            <a:extLst>
              <a:ext uri="{FF2B5EF4-FFF2-40B4-BE49-F238E27FC236}">
                <a16:creationId xmlns:a16="http://schemas.microsoft.com/office/drawing/2014/main" id="{33566489-69F5-4D46-805D-967CE01308CC}"/>
              </a:ext>
            </a:extLst>
          </p:cNvPr>
          <p:cNvGraphicFramePr>
            <a:graphicFrameLocks noGrp="1"/>
          </p:cNvGraphicFramePr>
          <p:nvPr>
            <p:ph idx="1"/>
            <p:extLst>
              <p:ext uri="{D42A27DB-BD31-4B8C-83A1-F6EECF244321}">
                <p14:modId xmlns:p14="http://schemas.microsoft.com/office/powerpoint/2010/main" val="1258913403"/>
              </p:ext>
            </p:extLst>
          </p:nvPr>
        </p:nvGraphicFramePr>
        <p:xfrm>
          <a:off x="5194300" y="235131"/>
          <a:ext cx="6513604" cy="6622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22F33888-9B46-094D-BD6D-21F13558F3DC}"/>
              </a:ext>
            </a:extLst>
          </p:cNvPr>
          <p:cNvSpPr txBox="1"/>
          <p:nvPr/>
        </p:nvSpPr>
        <p:spPr>
          <a:xfrm>
            <a:off x="479598" y="6387075"/>
            <a:ext cx="4092402" cy="646331"/>
          </a:xfrm>
          <a:prstGeom prst="rect">
            <a:avLst/>
          </a:prstGeom>
          <a:noFill/>
        </p:spPr>
        <p:txBody>
          <a:bodyPr wrap="square" rtlCol="0">
            <a:spAutoFit/>
          </a:bodyPr>
          <a:lstStyle/>
          <a:p>
            <a:r>
              <a:rPr lang="en-US" dirty="0"/>
              <a:t>Adapted from: </a:t>
            </a:r>
            <a:r>
              <a:rPr lang="en-US" dirty="0">
                <a:hlinkClick r:id="rId7"/>
              </a:rPr>
              <a:t>www.greateras1.org</a:t>
            </a:r>
            <a:r>
              <a:rPr lang="en-US" dirty="0"/>
              <a:t>. </a:t>
            </a:r>
          </a:p>
          <a:p>
            <a:endParaRPr lang="en-US" dirty="0"/>
          </a:p>
        </p:txBody>
      </p:sp>
      <p:sp>
        <p:nvSpPr>
          <p:cNvPr id="3" name="Slide Number Placeholder 2">
            <a:extLst>
              <a:ext uri="{FF2B5EF4-FFF2-40B4-BE49-F238E27FC236}">
                <a16:creationId xmlns:a16="http://schemas.microsoft.com/office/drawing/2014/main" id="{9315875A-50EC-2F45-87CE-68D7043A4C5A}"/>
              </a:ext>
            </a:extLst>
          </p:cNvPr>
          <p:cNvSpPr>
            <a:spLocks noGrp="1"/>
          </p:cNvSpPr>
          <p:nvPr>
            <p:ph type="sldNum" sz="quarter" idx="12"/>
          </p:nvPr>
        </p:nvSpPr>
        <p:spPr/>
        <p:txBody>
          <a:bodyPr/>
          <a:lstStyle/>
          <a:p>
            <a:fld id="{DE13F44B-DCB3-5249-96D3-1D7333267AAE}" type="slidenum">
              <a:rPr lang="en-US" smtClean="0"/>
              <a:t>3</a:t>
            </a:fld>
            <a:endParaRPr lang="en-US"/>
          </a:p>
        </p:txBody>
      </p:sp>
    </p:spTree>
    <p:extLst>
      <p:ext uri="{BB962C8B-B14F-4D97-AF65-F5344CB8AC3E}">
        <p14:creationId xmlns:p14="http://schemas.microsoft.com/office/powerpoint/2010/main" val="86389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a:extLst>
              <a:ext uri="{FF2B5EF4-FFF2-40B4-BE49-F238E27FC236}">
                <a16:creationId xmlns:a16="http://schemas.microsoft.com/office/drawing/2014/main" id="{EDDEC5A4-32D8-1E4A-A1F5-D366D2278487}"/>
              </a:ext>
            </a:extLst>
          </p:cNvPr>
          <p:cNvGraphicFramePr>
            <a:graphicFrameLocks/>
          </p:cNvGraphicFramePr>
          <p:nvPr>
            <p:extLst>
              <p:ext uri="{D42A27DB-BD31-4B8C-83A1-F6EECF244321}">
                <p14:modId xmlns:p14="http://schemas.microsoft.com/office/powerpoint/2010/main" val="465171430"/>
              </p:ext>
            </p:extLst>
          </p:nvPr>
        </p:nvGraphicFramePr>
        <p:xfrm>
          <a:off x="185979" y="117566"/>
          <a:ext cx="11490928" cy="643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6EBE197-076C-E845-96E5-5901653B0919}"/>
              </a:ext>
            </a:extLst>
          </p:cNvPr>
          <p:cNvSpPr txBox="1"/>
          <p:nvPr/>
        </p:nvSpPr>
        <p:spPr>
          <a:xfrm>
            <a:off x="185979" y="6416298"/>
            <a:ext cx="11803648" cy="324136"/>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sz="1600" kern="1200" dirty="0">
                <a:solidFill>
                  <a:srgbClr val="002060"/>
                </a:solidFill>
                <a:latin typeface="+mj-lt"/>
                <a:ea typeface="+mj-ea"/>
                <a:cs typeface="+mj-cs"/>
              </a:rPr>
              <a:t>Source: United Nations High Commission on Refugees (UNHCR). 2019. </a:t>
            </a:r>
            <a:r>
              <a:rPr lang="en-US" sz="1600" i="1" kern="1200" dirty="0">
                <a:solidFill>
                  <a:srgbClr val="002060"/>
                </a:solidFill>
                <a:latin typeface="+mj-lt"/>
                <a:ea typeface="+mj-ea"/>
                <a:cs typeface="+mj-cs"/>
              </a:rPr>
              <a:t>Global Trends 2018.</a:t>
            </a:r>
            <a:endParaRPr lang="en-US" sz="1600" kern="1200" dirty="0">
              <a:solidFill>
                <a:srgbClr val="002060"/>
              </a:solidFill>
              <a:latin typeface="+mj-lt"/>
              <a:ea typeface="+mj-ea"/>
              <a:cs typeface="+mj-cs"/>
            </a:endParaRPr>
          </a:p>
        </p:txBody>
      </p:sp>
      <p:sp>
        <p:nvSpPr>
          <p:cNvPr id="6" name="Slide Number Placeholder 5">
            <a:extLst>
              <a:ext uri="{FF2B5EF4-FFF2-40B4-BE49-F238E27FC236}">
                <a16:creationId xmlns:a16="http://schemas.microsoft.com/office/drawing/2014/main" id="{9FFC4CCA-2051-A74F-922A-C28F4BC23A4B}"/>
              </a:ext>
            </a:extLst>
          </p:cNvPr>
          <p:cNvSpPr>
            <a:spLocks noGrp="1"/>
          </p:cNvSpPr>
          <p:nvPr>
            <p:ph type="sldNum" sz="quarter" idx="12"/>
          </p:nvPr>
        </p:nvSpPr>
        <p:spPr/>
        <p:txBody>
          <a:bodyPr/>
          <a:lstStyle/>
          <a:p>
            <a:fld id="{DE13F44B-DCB3-5249-96D3-1D7333267AAE}" type="slidenum">
              <a:rPr lang="en-US" smtClean="0"/>
              <a:t>4</a:t>
            </a:fld>
            <a:endParaRPr lang="en-US"/>
          </a:p>
        </p:txBody>
      </p:sp>
    </p:spTree>
    <p:extLst>
      <p:ext uri="{BB962C8B-B14F-4D97-AF65-F5344CB8AC3E}">
        <p14:creationId xmlns:p14="http://schemas.microsoft.com/office/powerpoint/2010/main" val="20052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20BA0167-A026-B948-A06E-086BE1B5C53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A08DC38F-1011-D745-B0AD-7BB5B29540E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F9D28675-9AF5-784D-BACB-E8A0EA35790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886F20F-861E-9C4C-B0BC-F0622F93916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A44476D3-F1A1-6841-82DC-478508A31EF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dgm id="{98F7E3DB-A905-B441-A688-BF36D19D5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3">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8" name="TextBox 7">
            <a:extLst>
              <a:ext uri="{FF2B5EF4-FFF2-40B4-BE49-F238E27FC236}">
                <a16:creationId xmlns:a16="http://schemas.microsoft.com/office/drawing/2014/main" id="{BA814217-C1A3-D640-9A10-5EA6A178B517}"/>
              </a:ext>
            </a:extLst>
          </p:cNvPr>
          <p:cNvSpPr txBox="1"/>
          <p:nvPr/>
        </p:nvSpPr>
        <p:spPr>
          <a:xfrm>
            <a:off x="7447791" y="5554181"/>
            <a:ext cx="4643022" cy="1445754"/>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kern="1200" dirty="0">
                <a:solidFill>
                  <a:schemeClr val="bg1"/>
                </a:solidFill>
                <a:latin typeface="+mj-lt"/>
                <a:ea typeface="+mj-ea"/>
                <a:cs typeface="+mj-cs"/>
              </a:rPr>
              <a:t>Source: United Nations High Commission on Refugees (UNHCR). 2019. </a:t>
            </a:r>
            <a:r>
              <a:rPr lang="en-US" i="1" kern="1200" dirty="0">
                <a:solidFill>
                  <a:schemeClr val="bg1"/>
                </a:solidFill>
                <a:latin typeface="+mj-lt"/>
                <a:ea typeface="+mj-ea"/>
                <a:cs typeface="+mj-cs"/>
              </a:rPr>
              <a:t>Global Trends 2018</a:t>
            </a:r>
            <a:r>
              <a:rPr lang="en-US" i="1" dirty="0">
                <a:solidFill>
                  <a:schemeClr val="bg1"/>
                </a:solidFill>
                <a:latin typeface="+mj-lt"/>
                <a:ea typeface="+mj-ea"/>
                <a:cs typeface="+mj-cs"/>
              </a:rPr>
              <a:t>; </a:t>
            </a:r>
            <a:r>
              <a:rPr lang="en-US" dirty="0">
                <a:solidFill>
                  <a:schemeClr val="bg1"/>
                </a:solidFill>
                <a:latin typeface="+mj-lt"/>
                <a:ea typeface="+mj-ea"/>
                <a:cs typeface="+mj-cs"/>
              </a:rPr>
              <a:t>See definitions at: </a:t>
            </a:r>
            <a:r>
              <a:rPr lang="en-US" dirty="0">
                <a:solidFill>
                  <a:srgbClr val="80D2AA"/>
                </a:solidFill>
                <a:latin typeface="+mj-lt"/>
                <a:ea typeface="+mj-ea"/>
                <a:cs typeface="+mj-cs"/>
                <a:hlinkClick r:id="rId2">
                  <a:extLst>
                    <a:ext uri="{A12FA001-AC4F-418D-AE19-62706E023703}">
                      <ahyp:hlinkClr xmlns:ahyp="http://schemas.microsoft.com/office/drawing/2018/hyperlinkcolor" val="tx"/>
                    </a:ext>
                  </a:extLst>
                </a:hlinkClick>
              </a:rPr>
              <a:t>https://www.unrefugees.org/reugee-facts/what-is-a-refugee/.</a:t>
            </a:r>
            <a:r>
              <a:rPr lang="en-US" dirty="0">
                <a:solidFill>
                  <a:srgbClr val="80D2AA"/>
                </a:solidFill>
                <a:latin typeface="+mj-lt"/>
                <a:ea typeface="+mj-ea"/>
                <a:cs typeface="+mj-cs"/>
              </a:rPr>
              <a:t>; </a:t>
            </a:r>
            <a:r>
              <a:rPr lang="en-US" dirty="0">
                <a:solidFill>
                  <a:srgbClr val="80D2AA"/>
                </a:solidFill>
                <a:latin typeface="+mj-lt"/>
                <a:hlinkClick r:id="rId3">
                  <a:extLst>
                    <a:ext uri="{A12FA001-AC4F-418D-AE19-62706E023703}">
                      <ahyp:hlinkClr xmlns:ahyp="http://schemas.microsoft.com/office/drawing/2018/hyperlinkcolor" val="tx"/>
                    </a:ext>
                  </a:extLst>
                </a:hlinkClick>
              </a:rPr>
              <a:t>https://www.iom.int/key-migration-terms#refugee</a:t>
            </a:r>
            <a:r>
              <a:rPr lang="en-US" dirty="0">
                <a:solidFill>
                  <a:srgbClr val="80D2AA"/>
                </a:solidFill>
                <a:latin typeface="+mj-lt"/>
              </a:rPr>
              <a:t> </a:t>
            </a:r>
          </a:p>
          <a:p>
            <a:pPr>
              <a:lnSpc>
                <a:spcPct val="90000"/>
              </a:lnSpc>
              <a:spcBef>
                <a:spcPct val="0"/>
              </a:spcBef>
              <a:spcAft>
                <a:spcPts val="600"/>
              </a:spcAft>
            </a:pPr>
            <a:endParaRPr lang="en-US" kern="1200" dirty="0">
              <a:solidFill>
                <a:srgbClr val="80D2AA"/>
              </a:solidFill>
              <a:latin typeface="+mj-lt"/>
              <a:ea typeface="+mj-ea"/>
              <a:cs typeface="+mj-cs"/>
            </a:endParaRPr>
          </a:p>
        </p:txBody>
      </p:sp>
      <p:sp>
        <p:nvSpPr>
          <p:cNvPr id="3" name="Content Placeholder 2"/>
          <p:cNvSpPr>
            <a:spLocks noGrp="1"/>
          </p:cNvSpPr>
          <p:nvPr>
            <p:ph idx="1"/>
          </p:nvPr>
        </p:nvSpPr>
        <p:spPr>
          <a:xfrm>
            <a:off x="7534655" y="965199"/>
            <a:ext cx="4008101" cy="4020458"/>
          </a:xfrm>
        </p:spPr>
        <p:txBody>
          <a:bodyPr vert="horz" lIns="91440" tIns="45720" rIns="91440" bIns="45720" rtlCol="0" anchor="ctr">
            <a:normAutofit/>
          </a:bodyPr>
          <a:lstStyle/>
          <a:p>
            <a:pPr marL="0"/>
            <a:endParaRPr lang="en-US" sz="2000"/>
          </a:p>
          <a:p>
            <a:pPr marL="0"/>
            <a:endParaRPr lang="en-US" sz="2000"/>
          </a:p>
        </p:txBody>
      </p:sp>
      <p:sp>
        <p:nvSpPr>
          <p:cNvPr id="6" name="Rectangle 5">
            <a:extLst>
              <a:ext uri="{FF2B5EF4-FFF2-40B4-BE49-F238E27FC236}">
                <a16:creationId xmlns:a16="http://schemas.microsoft.com/office/drawing/2014/main" id="{E5A2B60E-3DF5-2940-8A40-07F774D3BF0A}"/>
              </a:ext>
            </a:extLst>
          </p:cNvPr>
          <p:cNvSpPr/>
          <p:nvPr/>
        </p:nvSpPr>
        <p:spPr>
          <a:xfrm>
            <a:off x="228600" y="163286"/>
            <a:ext cx="2416629" cy="2122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2FDCCDB-FCB6-BB4D-B34C-7E4A61438F96}"/>
              </a:ext>
            </a:extLst>
          </p:cNvPr>
          <p:cNvSpPr txBox="1"/>
          <p:nvPr/>
        </p:nvSpPr>
        <p:spPr>
          <a:xfrm rot="19775442">
            <a:off x="-416961" y="534254"/>
            <a:ext cx="3363686" cy="1200329"/>
          </a:xfrm>
          <a:prstGeom prst="rect">
            <a:avLst/>
          </a:prstGeom>
          <a:noFill/>
        </p:spPr>
        <p:txBody>
          <a:bodyPr wrap="square" rtlCol="0">
            <a:spAutoFit/>
          </a:bodyPr>
          <a:lstStyle/>
          <a:p>
            <a:pPr algn="ctr"/>
            <a:r>
              <a:rPr lang="en-US" sz="3600" dirty="0">
                <a:solidFill>
                  <a:schemeClr val="bg1"/>
                </a:solidFill>
              </a:rPr>
              <a:t>Global Displacement</a:t>
            </a:r>
          </a:p>
        </p:txBody>
      </p:sp>
      <p:sp>
        <p:nvSpPr>
          <p:cNvPr id="9" name="Content Placeholder 2">
            <a:extLst>
              <a:ext uri="{FF2B5EF4-FFF2-40B4-BE49-F238E27FC236}">
                <a16:creationId xmlns:a16="http://schemas.microsoft.com/office/drawing/2014/main" id="{DF2D4031-6EE9-4B45-9EE9-08AEDA28C4B0}"/>
              </a:ext>
            </a:extLst>
          </p:cNvPr>
          <p:cNvSpPr txBox="1">
            <a:spLocks/>
          </p:cNvSpPr>
          <p:nvPr/>
        </p:nvSpPr>
        <p:spPr>
          <a:xfrm>
            <a:off x="654289" y="5604932"/>
            <a:ext cx="4219073" cy="99482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hlinkClick r:id="rId4"/>
              </a:rPr>
              <a:t>Refugees: Where they come from and where they go</a:t>
            </a:r>
            <a:endParaRPr lang="en-US" dirty="0"/>
          </a:p>
          <a:p>
            <a:pPr marL="0" indent="0">
              <a:buFont typeface="Arial" panose="020B0604020202020204" pitchFamily="34" charset="0"/>
              <a:buNone/>
            </a:pPr>
            <a:endParaRPr lang="en-US" dirty="0"/>
          </a:p>
        </p:txBody>
      </p:sp>
      <p:pic>
        <p:nvPicPr>
          <p:cNvPr id="7" name="Picture 6" descr="A screenshot of a cell phone&#10;&#10;Description automatically generated">
            <a:extLst>
              <a:ext uri="{FF2B5EF4-FFF2-40B4-BE49-F238E27FC236}">
                <a16:creationId xmlns:a16="http://schemas.microsoft.com/office/drawing/2014/main" id="{B7C7D7FF-9CF9-2342-9128-6C3AF11F64AF}"/>
              </a:ext>
            </a:extLst>
          </p:cNvPr>
          <p:cNvPicPr>
            <a:picLocks noChangeAspect="1"/>
          </p:cNvPicPr>
          <p:nvPr/>
        </p:nvPicPr>
        <p:blipFill>
          <a:blip r:embed="rId5"/>
          <a:stretch>
            <a:fillRect/>
          </a:stretch>
        </p:blipFill>
        <p:spPr>
          <a:xfrm>
            <a:off x="2645229" y="292007"/>
            <a:ext cx="9546771" cy="4912754"/>
          </a:xfrm>
          <a:prstGeom prst="rect">
            <a:avLst/>
          </a:prstGeom>
        </p:spPr>
      </p:pic>
      <p:sp>
        <p:nvSpPr>
          <p:cNvPr id="2" name="Slide Number Placeholder 1">
            <a:extLst>
              <a:ext uri="{FF2B5EF4-FFF2-40B4-BE49-F238E27FC236}">
                <a16:creationId xmlns:a16="http://schemas.microsoft.com/office/drawing/2014/main" id="{2362550E-2B28-984B-AF1F-C790629310AC}"/>
              </a:ext>
            </a:extLst>
          </p:cNvPr>
          <p:cNvSpPr>
            <a:spLocks noGrp="1"/>
          </p:cNvSpPr>
          <p:nvPr>
            <p:ph type="sldNum" sz="quarter" idx="12"/>
          </p:nvPr>
        </p:nvSpPr>
        <p:spPr>
          <a:xfrm>
            <a:off x="9203392" y="6340665"/>
            <a:ext cx="2743200" cy="365125"/>
          </a:xfrm>
        </p:spPr>
        <p:txBody>
          <a:bodyPr/>
          <a:lstStyle/>
          <a:p>
            <a:fld id="{DE13F44B-DCB3-5249-96D3-1D7333267AAE}" type="slidenum">
              <a:rPr lang="en-US" smtClean="0"/>
              <a:t>5</a:t>
            </a:fld>
            <a:endParaRPr lang="en-US" dirty="0"/>
          </a:p>
        </p:txBody>
      </p:sp>
    </p:spTree>
    <p:extLst>
      <p:ext uri="{BB962C8B-B14F-4D97-AF65-F5344CB8AC3E}">
        <p14:creationId xmlns:p14="http://schemas.microsoft.com/office/powerpoint/2010/main" val="127937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9E65-0CCF-4142-A849-E199E50EDFDF}"/>
              </a:ext>
            </a:extLst>
          </p:cNvPr>
          <p:cNvSpPr>
            <a:spLocks noGrp="1"/>
          </p:cNvSpPr>
          <p:nvPr>
            <p:ph type="title"/>
          </p:nvPr>
        </p:nvSpPr>
        <p:spPr>
          <a:xfrm>
            <a:off x="6172783" y="2806250"/>
            <a:ext cx="6019198" cy="3929127"/>
          </a:xfrm>
        </p:spPr>
        <p:txBody>
          <a:bodyPr vert="horz" lIns="91440" tIns="45720" rIns="91440" bIns="45720" rtlCol="0" anchor="b">
            <a:noAutofit/>
          </a:bodyPr>
          <a:lstStyle/>
          <a:p>
            <a:r>
              <a:rPr lang="en-US" sz="3200" dirty="0"/>
              <a:t> A </a:t>
            </a:r>
            <a:r>
              <a:rPr lang="en-US" sz="3200" b="1" dirty="0"/>
              <a:t>refugee</a:t>
            </a:r>
            <a:r>
              <a:rPr lang="en-US" sz="3200" dirty="0"/>
              <a:t> is someone who has been forced to flee his or her country because of persecution, war or violence. </a:t>
            </a:r>
            <a:br>
              <a:rPr lang="en-US" sz="3200" dirty="0"/>
            </a:br>
            <a:br>
              <a:rPr lang="en-US" sz="3200" dirty="0"/>
            </a:br>
            <a:r>
              <a:rPr lang="en-US" sz="3200" dirty="0"/>
              <a:t>A </a:t>
            </a:r>
            <a:r>
              <a:rPr lang="en-US" sz="3200" b="1" dirty="0"/>
              <a:t>refugee</a:t>
            </a:r>
            <a:r>
              <a:rPr lang="en-US" sz="3200" dirty="0"/>
              <a:t> has a well-founded fear of persecution for reasons of race, religion, nationality, political opinion or membership in a particular social group. </a:t>
            </a:r>
            <a:br>
              <a:rPr lang="en-US" sz="3200" dirty="0"/>
            </a:br>
            <a:br>
              <a:rPr lang="en-US" sz="3200" dirty="0"/>
            </a:br>
            <a:r>
              <a:rPr lang="en-US" sz="1600" dirty="0"/>
              <a:t>Definition from: </a:t>
            </a:r>
            <a:br>
              <a:rPr lang="en-US" sz="1600" dirty="0"/>
            </a:br>
            <a:r>
              <a:rPr lang="en-US" sz="1600" dirty="0">
                <a:solidFill>
                  <a:srgbClr val="80D2AA"/>
                </a:solidFill>
                <a:hlinkClick r:id="rId2">
                  <a:extLst>
                    <a:ext uri="{A12FA001-AC4F-418D-AE19-62706E023703}">
                      <ahyp:hlinkClr xmlns:ahyp="http://schemas.microsoft.com/office/drawing/2018/hyperlinkcolor" val="tx"/>
                    </a:ext>
                  </a:extLst>
                </a:hlinkClick>
              </a:rPr>
              <a:t>https://www.unrefugees.org/refugee-facts/what-is-a-refugee/.</a:t>
            </a:r>
            <a:endParaRPr lang="en-US" sz="1600" dirty="0"/>
          </a:p>
        </p:txBody>
      </p:sp>
      <p:sp>
        <p:nvSpPr>
          <p:cNvPr id="20" name="Freeform: Shape 1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Content Placeholder 3">
            <a:extLst>
              <a:ext uri="{FF2B5EF4-FFF2-40B4-BE49-F238E27FC236}">
                <a16:creationId xmlns:a16="http://schemas.microsoft.com/office/drawing/2014/main" id="{11172E5D-EC61-9343-A253-8BE6877257AC}"/>
              </a:ext>
            </a:extLst>
          </p:cNvPr>
          <p:cNvPicPr>
            <a:picLocks noChangeAspect="1"/>
          </p:cNvPicPr>
          <p:nvPr/>
        </p:nvPicPr>
        <p:blipFill rotWithShape="1">
          <a:blip r:embed="rId3"/>
          <a:srcRect l="18587" r="19924"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17" name="Content Placeholder 16">
            <a:extLst>
              <a:ext uri="{FF2B5EF4-FFF2-40B4-BE49-F238E27FC236}">
                <a16:creationId xmlns:a16="http://schemas.microsoft.com/office/drawing/2014/main" id="{237B2023-EBED-4E5A-B036-0928A55EC49B}"/>
              </a:ext>
            </a:extLst>
          </p:cNvPr>
          <p:cNvSpPr>
            <a:spLocks noGrp="1"/>
          </p:cNvSpPr>
          <p:nvPr>
            <p:ph idx="1"/>
          </p:nvPr>
        </p:nvSpPr>
        <p:spPr>
          <a:xfrm>
            <a:off x="-1" y="6236677"/>
            <a:ext cx="3821723" cy="621313"/>
          </a:xfrm>
        </p:spPr>
        <p:txBody>
          <a:bodyPr vert="horz" lIns="91440" tIns="45720" rIns="91440" bIns="45720" rtlCol="0" anchor="t">
            <a:normAutofit lnSpcReduction="10000"/>
          </a:bodyPr>
          <a:lstStyle/>
          <a:p>
            <a:pPr marL="0" indent="0">
              <a:buNone/>
            </a:pPr>
            <a:r>
              <a:rPr lang="en-US" sz="2000" dirty="0"/>
              <a:t>Camp for Syrian refugees in Lebanon</a:t>
            </a:r>
          </a:p>
        </p:txBody>
      </p:sp>
      <p:sp>
        <p:nvSpPr>
          <p:cNvPr id="13" name="Title 1">
            <a:extLst>
              <a:ext uri="{FF2B5EF4-FFF2-40B4-BE49-F238E27FC236}">
                <a16:creationId xmlns:a16="http://schemas.microsoft.com/office/drawing/2014/main" id="{CCB5EE84-D3D6-FB43-8103-76CACD69659D}"/>
              </a:ext>
            </a:extLst>
          </p:cNvPr>
          <p:cNvSpPr txBox="1">
            <a:spLocks/>
          </p:cNvSpPr>
          <p:nvPr/>
        </p:nvSpPr>
        <p:spPr>
          <a:xfrm>
            <a:off x="6384758" y="122623"/>
            <a:ext cx="5070644" cy="17703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Who is a refugee?</a:t>
            </a:r>
          </a:p>
        </p:txBody>
      </p:sp>
      <p:sp>
        <p:nvSpPr>
          <p:cNvPr id="3" name="Slide Number Placeholder 2">
            <a:extLst>
              <a:ext uri="{FF2B5EF4-FFF2-40B4-BE49-F238E27FC236}">
                <a16:creationId xmlns:a16="http://schemas.microsoft.com/office/drawing/2014/main" id="{39CC4631-E83E-554E-BDF7-B1DD61143C3A}"/>
              </a:ext>
            </a:extLst>
          </p:cNvPr>
          <p:cNvSpPr>
            <a:spLocks noGrp="1"/>
          </p:cNvSpPr>
          <p:nvPr>
            <p:ph type="sldNum" sz="quarter" idx="12"/>
          </p:nvPr>
        </p:nvSpPr>
        <p:spPr/>
        <p:txBody>
          <a:bodyPr/>
          <a:lstStyle/>
          <a:p>
            <a:fld id="{DE13F44B-DCB3-5249-96D3-1D7333267AAE}" type="slidenum">
              <a:rPr lang="en-US" smtClean="0"/>
              <a:t>6</a:t>
            </a:fld>
            <a:endParaRPr lang="en-US"/>
          </a:p>
        </p:txBody>
      </p:sp>
    </p:spTree>
    <p:extLst>
      <p:ext uri="{BB962C8B-B14F-4D97-AF65-F5344CB8AC3E}">
        <p14:creationId xmlns:p14="http://schemas.microsoft.com/office/powerpoint/2010/main" val="410984938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7426" y="122621"/>
            <a:ext cx="4559301" cy="994827"/>
          </a:xfrm>
        </p:spPr>
        <p:txBody>
          <a:bodyPr>
            <a:normAutofit fontScale="90000"/>
          </a:bodyPr>
          <a:lstStyle/>
          <a:p>
            <a:r>
              <a:rPr lang="en-US" dirty="0"/>
              <a:t>What countries are refugees fleeing?</a:t>
            </a:r>
          </a:p>
        </p:txBody>
      </p:sp>
      <p:sp>
        <p:nvSpPr>
          <p:cNvPr id="8" name="Content Placeholder 7"/>
          <p:cNvSpPr>
            <a:spLocks noGrp="1"/>
          </p:cNvSpPr>
          <p:nvPr>
            <p:ph sz="half" idx="1"/>
          </p:nvPr>
        </p:nvSpPr>
        <p:spPr>
          <a:xfrm>
            <a:off x="41333" y="1117450"/>
            <a:ext cx="2492318" cy="4502300"/>
          </a:xfrm>
        </p:spPr>
        <p:txBody>
          <a:bodyPr vert="horz" lIns="91440" tIns="45720" rIns="91440" bIns="45720" rtlCol="0" anchor="t">
            <a:normAutofit/>
          </a:bodyPr>
          <a:lstStyle/>
          <a:p>
            <a:pPr marL="0" indent="0" algn="ctr">
              <a:lnSpc>
                <a:spcPct val="100000"/>
              </a:lnSpc>
              <a:spcBef>
                <a:spcPts val="0"/>
              </a:spcBef>
              <a:buNone/>
            </a:pPr>
            <a:r>
              <a:rPr lang="en-US" sz="3000" b="1" dirty="0"/>
              <a:t>In 2018 </a:t>
            </a:r>
          </a:p>
          <a:p>
            <a:pPr marL="0" indent="0" algn="ctr">
              <a:lnSpc>
                <a:spcPct val="100000"/>
              </a:lnSpc>
              <a:spcBef>
                <a:spcPts val="0"/>
              </a:spcBef>
              <a:buNone/>
            </a:pPr>
            <a:r>
              <a:rPr lang="en-US" sz="3000" b="1" dirty="0"/>
              <a:t>more than two-thirds </a:t>
            </a:r>
          </a:p>
          <a:p>
            <a:pPr marL="0" indent="0" algn="ctr">
              <a:lnSpc>
                <a:spcPct val="100000"/>
              </a:lnSpc>
              <a:spcBef>
                <a:spcPts val="0"/>
              </a:spcBef>
              <a:buNone/>
            </a:pPr>
            <a:r>
              <a:rPr lang="en-US" sz="3000" b="1" dirty="0"/>
              <a:t> (67 percent) of all refugees came from just five countries:</a:t>
            </a:r>
          </a:p>
        </p:txBody>
      </p:sp>
      <p:sp>
        <p:nvSpPr>
          <p:cNvPr id="3" name="TextBox 2">
            <a:extLst>
              <a:ext uri="{FF2B5EF4-FFF2-40B4-BE49-F238E27FC236}">
                <a16:creationId xmlns:a16="http://schemas.microsoft.com/office/drawing/2014/main" id="{1A4206E0-AB27-451C-A4A4-6AB61374D932}"/>
              </a:ext>
            </a:extLst>
          </p:cNvPr>
          <p:cNvSpPr txBox="1"/>
          <p:nvPr/>
        </p:nvSpPr>
        <p:spPr>
          <a:xfrm>
            <a:off x="506156" y="6488668"/>
            <a:ext cx="8656729" cy="369332"/>
          </a:xfrm>
          <a:prstGeom prst="rect">
            <a:avLst/>
          </a:prstGeom>
          <a:noFill/>
        </p:spPr>
        <p:txBody>
          <a:bodyPr wrap="none" rtlCol="0" anchor="t">
            <a:spAutoFit/>
          </a:bodyPr>
          <a:lstStyle/>
          <a:p>
            <a:r>
              <a:rPr lang="en-US" dirty="0"/>
              <a:t>Source: United Nations High Commission on Refugees (UNHCR). 2019. </a:t>
            </a:r>
            <a:r>
              <a:rPr lang="en-US" i="1" dirty="0"/>
              <a:t>Global Trends 2018.</a:t>
            </a:r>
            <a:endParaRPr lang="en-US" dirty="0"/>
          </a:p>
        </p:txBody>
      </p:sp>
      <p:pic>
        <p:nvPicPr>
          <p:cNvPr id="6" name="Picture 5" descr="A screenshot of a cell phone&#10;&#10;Description automatically generated">
            <a:extLst>
              <a:ext uri="{FF2B5EF4-FFF2-40B4-BE49-F238E27FC236}">
                <a16:creationId xmlns:a16="http://schemas.microsoft.com/office/drawing/2014/main" id="{DD8E2413-B55A-2847-BA06-B86F7DB6B347}"/>
              </a:ext>
            </a:extLst>
          </p:cNvPr>
          <p:cNvPicPr>
            <a:picLocks noChangeAspect="1"/>
          </p:cNvPicPr>
          <p:nvPr/>
        </p:nvPicPr>
        <p:blipFill>
          <a:blip r:embed="rId2"/>
          <a:stretch>
            <a:fillRect/>
          </a:stretch>
        </p:blipFill>
        <p:spPr>
          <a:xfrm>
            <a:off x="2533651" y="1117450"/>
            <a:ext cx="4559300" cy="4953000"/>
          </a:xfrm>
          <a:prstGeom prst="rect">
            <a:avLst/>
          </a:prstGeom>
        </p:spPr>
      </p:pic>
      <p:sp>
        <p:nvSpPr>
          <p:cNvPr id="9" name="Title 4">
            <a:extLst>
              <a:ext uri="{FF2B5EF4-FFF2-40B4-BE49-F238E27FC236}">
                <a16:creationId xmlns:a16="http://schemas.microsoft.com/office/drawing/2014/main" id="{A9999961-32E9-084A-B67F-42065D582721}"/>
              </a:ext>
            </a:extLst>
          </p:cNvPr>
          <p:cNvSpPr txBox="1">
            <a:spLocks/>
          </p:cNvSpPr>
          <p:nvPr/>
        </p:nvSpPr>
        <p:spPr>
          <a:xfrm>
            <a:off x="7394924" y="-149212"/>
            <a:ext cx="4380689" cy="15384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What countries host refugees?</a:t>
            </a:r>
          </a:p>
        </p:txBody>
      </p:sp>
      <p:pic>
        <p:nvPicPr>
          <p:cNvPr id="10" name="Picture 9">
            <a:extLst>
              <a:ext uri="{FF2B5EF4-FFF2-40B4-BE49-F238E27FC236}">
                <a16:creationId xmlns:a16="http://schemas.microsoft.com/office/drawing/2014/main" id="{03A2DF8D-DD40-6B4F-BAD7-A55414336718}"/>
              </a:ext>
            </a:extLst>
          </p:cNvPr>
          <p:cNvPicPr>
            <a:picLocks noChangeAspect="1"/>
          </p:cNvPicPr>
          <p:nvPr/>
        </p:nvPicPr>
        <p:blipFill>
          <a:blip r:embed="rId3"/>
          <a:stretch>
            <a:fillRect/>
          </a:stretch>
        </p:blipFill>
        <p:spPr>
          <a:xfrm>
            <a:off x="7530986" y="1117450"/>
            <a:ext cx="4546600" cy="4927600"/>
          </a:xfrm>
          <a:prstGeom prst="rect">
            <a:avLst/>
          </a:prstGeom>
        </p:spPr>
      </p:pic>
      <p:sp>
        <p:nvSpPr>
          <p:cNvPr id="4" name="Slide Number Placeholder 3">
            <a:extLst>
              <a:ext uri="{FF2B5EF4-FFF2-40B4-BE49-F238E27FC236}">
                <a16:creationId xmlns:a16="http://schemas.microsoft.com/office/drawing/2014/main" id="{ED17D3B7-516B-774A-897B-F23D5CD5D7D5}"/>
              </a:ext>
            </a:extLst>
          </p:cNvPr>
          <p:cNvSpPr>
            <a:spLocks noGrp="1"/>
          </p:cNvSpPr>
          <p:nvPr>
            <p:ph type="sldNum" sz="quarter" idx="12"/>
          </p:nvPr>
        </p:nvSpPr>
        <p:spPr/>
        <p:txBody>
          <a:bodyPr/>
          <a:lstStyle/>
          <a:p>
            <a:fld id="{DE13F44B-DCB3-5249-96D3-1D7333267AAE}" type="slidenum">
              <a:rPr lang="en-US" smtClean="0"/>
              <a:t>7</a:t>
            </a:fld>
            <a:endParaRPr lang="en-US"/>
          </a:p>
        </p:txBody>
      </p:sp>
    </p:spTree>
    <p:extLst>
      <p:ext uri="{BB962C8B-B14F-4D97-AF65-F5344CB8AC3E}">
        <p14:creationId xmlns:p14="http://schemas.microsoft.com/office/powerpoint/2010/main" val="388671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5EFD39A8-887A-7544-9008-8F5B6FF6CA65}"/>
              </a:ext>
            </a:extLst>
          </p:cNvPr>
          <p:cNvPicPr>
            <a:picLocks noChangeAspect="1"/>
          </p:cNvPicPr>
          <p:nvPr/>
        </p:nvPicPr>
        <p:blipFill>
          <a:blip r:embed="rId2"/>
          <a:stretch>
            <a:fillRect/>
          </a:stretch>
        </p:blipFill>
        <p:spPr>
          <a:xfrm>
            <a:off x="285254" y="1302373"/>
            <a:ext cx="9578864" cy="5335755"/>
          </a:xfrm>
          <a:prstGeom prst="rect">
            <a:avLst/>
          </a:prstGeom>
        </p:spPr>
      </p:pic>
      <p:sp>
        <p:nvSpPr>
          <p:cNvPr id="43" name="Rectangle 4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302D1F0F-9971-384F-A07C-61F81AF8F98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Refugees</a:t>
            </a:r>
            <a:r>
              <a:rPr lang="en-US" sz="3200" kern="1200" baseline="30000" dirty="0">
                <a:solidFill>
                  <a:schemeClr val="bg1"/>
                </a:solidFill>
                <a:latin typeface="+mj-lt"/>
                <a:ea typeface="+mj-ea"/>
                <a:cs typeface="+mj-cs"/>
              </a:rPr>
              <a:t>*</a:t>
            </a:r>
            <a:r>
              <a:rPr lang="en-US" sz="3200" kern="1200" dirty="0">
                <a:solidFill>
                  <a:schemeClr val="bg1"/>
                </a:solidFill>
                <a:latin typeface="+mj-lt"/>
                <a:ea typeface="+mj-ea"/>
                <a:cs typeface="+mj-cs"/>
              </a:rPr>
              <a:t> displaced from countries in the Middle East, 2018</a:t>
            </a:r>
          </a:p>
        </p:txBody>
      </p:sp>
      <p:sp>
        <p:nvSpPr>
          <p:cNvPr id="7" name="TextBox 6">
            <a:extLst>
              <a:ext uri="{FF2B5EF4-FFF2-40B4-BE49-F238E27FC236}">
                <a16:creationId xmlns:a16="http://schemas.microsoft.com/office/drawing/2014/main" id="{A979ED7A-423C-4149-BB79-845946D88240}"/>
              </a:ext>
            </a:extLst>
          </p:cNvPr>
          <p:cNvSpPr txBox="1"/>
          <p:nvPr/>
        </p:nvSpPr>
        <p:spPr>
          <a:xfrm>
            <a:off x="478262" y="6552198"/>
            <a:ext cx="7707559" cy="338554"/>
          </a:xfrm>
          <a:prstGeom prst="rect">
            <a:avLst/>
          </a:prstGeom>
          <a:noFill/>
        </p:spPr>
        <p:txBody>
          <a:bodyPr wrap="none" rtlCol="0" anchor="t">
            <a:spAutoFit/>
          </a:bodyPr>
          <a:lstStyle/>
          <a:p>
            <a:r>
              <a:rPr lang="en-US" sz="1600" dirty="0"/>
              <a:t>Source: United Nations High Commission on Refugees (UNHCR). 2019. </a:t>
            </a:r>
            <a:r>
              <a:rPr lang="en-US" sz="1600" i="1" dirty="0"/>
              <a:t>Global Trends 2018.</a:t>
            </a:r>
            <a:endParaRPr lang="en-US" sz="1600" dirty="0"/>
          </a:p>
        </p:txBody>
      </p:sp>
      <p:pic>
        <p:nvPicPr>
          <p:cNvPr id="5" name="Picture 4" descr="A screenshot of a cell phone&#10;&#10;Description automatically generated">
            <a:extLst>
              <a:ext uri="{FF2B5EF4-FFF2-40B4-BE49-F238E27FC236}">
                <a16:creationId xmlns:a16="http://schemas.microsoft.com/office/drawing/2014/main" id="{863E6F52-FD5C-8D4F-AFF4-D7AE8E5B947D}"/>
              </a:ext>
            </a:extLst>
          </p:cNvPr>
          <p:cNvPicPr>
            <a:picLocks noChangeAspect="1"/>
          </p:cNvPicPr>
          <p:nvPr/>
        </p:nvPicPr>
        <p:blipFill>
          <a:blip r:embed="rId3"/>
          <a:stretch>
            <a:fillRect/>
          </a:stretch>
        </p:blipFill>
        <p:spPr>
          <a:xfrm>
            <a:off x="9864118" y="1977344"/>
            <a:ext cx="1489682" cy="2589210"/>
          </a:xfrm>
          <a:prstGeom prst="rect">
            <a:avLst/>
          </a:prstGeom>
        </p:spPr>
      </p:pic>
      <p:sp>
        <p:nvSpPr>
          <p:cNvPr id="2" name="Slide Number Placeholder 1">
            <a:extLst>
              <a:ext uri="{FF2B5EF4-FFF2-40B4-BE49-F238E27FC236}">
                <a16:creationId xmlns:a16="http://schemas.microsoft.com/office/drawing/2014/main" id="{965A4EAA-B145-BF49-AC7A-E9BBDB60CAA8}"/>
              </a:ext>
            </a:extLst>
          </p:cNvPr>
          <p:cNvSpPr>
            <a:spLocks noGrp="1"/>
          </p:cNvSpPr>
          <p:nvPr>
            <p:ph type="sldNum" sz="quarter" idx="12"/>
          </p:nvPr>
        </p:nvSpPr>
        <p:spPr/>
        <p:txBody>
          <a:bodyPr/>
          <a:lstStyle/>
          <a:p>
            <a:fld id="{DE13F44B-DCB3-5249-96D3-1D7333267AAE}" type="slidenum">
              <a:rPr lang="en-US" smtClean="0"/>
              <a:t>8</a:t>
            </a:fld>
            <a:endParaRPr lang="en-US"/>
          </a:p>
        </p:txBody>
      </p:sp>
      <p:sp>
        <p:nvSpPr>
          <p:cNvPr id="4" name="TextBox 3">
            <a:extLst>
              <a:ext uri="{FF2B5EF4-FFF2-40B4-BE49-F238E27FC236}">
                <a16:creationId xmlns:a16="http://schemas.microsoft.com/office/drawing/2014/main" id="{CA428692-1188-FA4D-BE89-003123BE3ECB}"/>
              </a:ext>
            </a:extLst>
          </p:cNvPr>
          <p:cNvSpPr txBox="1"/>
          <p:nvPr/>
        </p:nvSpPr>
        <p:spPr>
          <a:xfrm>
            <a:off x="9592295" y="5725694"/>
            <a:ext cx="2446986" cy="954107"/>
          </a:xfrm>
          <a:prstGeom prst="rect">
            <a:avLst/>
          </a:prstGeom>
          <a:noFill/>
        </p:spPr>
        <p:txBody>
          <a:bodyPr wrap="square" rtlCol="0">
            <a:spAutoFit/>
          </a:bodyPr>
          <a:lstStyle/>
          <a:p>
            <a:r>
              <a:rPr lang="en-US" sz="1400" baseline="30000" dirty="0"/>
              <a:t>*</a:t>
            </a:r>
            <a:r>
              <a:rPr lang="en-US" sz="1400" dirty="0"/>
              <a:t>Data shown here does not include Palestinian refugees, who are counted separately by UNRWA</a:t>
            </a:r>
            <a:endParaRPr lang="en-US" sz="1400" baseline="30000" dirty="0"/>
          </a:p>
        </p:txBody>
      </p:sp>
    </p:spTree>
    <p:extLst>
      <p:ext uri="{BB962C8B-B14F-4D97-AF65-F5344CB8AC3E}">
        <p14:creationId xmlns:p14="http://schemas.microsoft.com/office/powerpoint/2010/main" val="839154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map&#10;&#10;Description automatically generated">
            <a:extLst>
              <a:ext uri="{FF2B5EF4-FFF2-40B4-BE49-F238E27FC236}">
                <a16:creationId xmlns:a16="http://schemas.microsoft.com/office/drawing/2014/main" id="{751FA2C2-6E61-6341-832D-AB1A7B279789}"/>
              </a:ext>
            </a:extLst>
          </p:cNvPr>
          <p:cNvPicPr>
            <a:picLocks noChangeAspect="1"/>
          </p:cNvPicPr>
          <p:nvPr/>
        </p:nvPicPr>
        <p:blipFill>
          <a:blip r:embed="rId2"/>
          <a:stretch>
            <a:fillRect/>
          </a:stretch>
        </p:blipFill>
        <p:spPr>
          <a:xfrm>
            <a:off x="197336" y="1185578"/>
            <a:ext cx="10156739" cy="5383070"/>
          </a:xfrm>
          <a:prstGeom prst="rect">
            <a:avLst/>
          </a:prstGeom>
        </p:spPr>
      </p:pic>
      <p:sp>
        <p:nvSpPr>
          <p:cNvPr id="43" name="Rectangle 4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302D1F0F-9971-384F-A07C-61F81AF8F98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Refugees</a:t>
            </a:r>
            <a:r>
              <a:rPr lang="en-US" sz="3200" kern="1200" baseline="30000" dirty="0">
                <a:solidFill>
                  <a:schemeClr val="bg1"/>
                </a:solidFill>
                <a:latin typeface="+mj-lt"/>
                <a:ea typeface="+mj-ea"/>
                <a:cs typeface="+mj-cs"/>
              </a:rPr>
              <a:t>*</a:t>
            </a:r>
            <a:r>
              <a:rPr lang="en-US" sz="3200" kern="1200" dirty="0">
                <a:solidFill>
                  <a:schemeClr val="bg1"/>
                </a:solidFill>
                <a:latin typeface="+mj-lt"/>
                <a:ea typeface="+mj-ea"/>
                <a:cs typeface="+mj-cs"/>
              </a:rPr>
              <a:t> hosted by </a:t>
            </a:r>
            <a:r>
              <a:rPr lang="en-US" sz="3200" dirty="0">
                <a:solidFill>
                  <a:schemeClr val="bg1"/>
                </a:solidFill>
              </a:rPr>
              <a:t>countries </a:t>
            </a:r>
            <a:r>
              <a:rPr lang="en-US" sz="3200" kern="1200" dirty="0">
                <a:solidFill>
                  <a:schemeClr val="bg1"/>
                </a:solidFill>
                <a:latin typeface="+mj-lt"/>
                <a:ea typeface="+mj-ea"/>
                <a:cs typeface="+mj-cs"/>
              </a:rPr>
              <a:t>in the Middle East, 2018</a:t>
            </a:r>
          </a:p>
        </p:txBody>
      </p:sp>
      <p:pic>
        <p:nvPicPr>
          <p:cNvPr id="8" name="Picture 7" descr="A screenshot of a cell phone&#10;&#10;Description automatically generated">
            <a:extLst>
              <a:ext uri="{FF2B5EF4-FFF2-40B4-BE49-F238E27FC236}">
                <a16:creationId xmlns:a16="http://schemas.microsoft.com/office/drawing/2014/main" id="{561D7453-F743-DF45-AD39-E03497ECA6C9}"/>
              </a:ext>
            </a:extLst>
          </p:cNvPr>
          <p:cNvPicPr>
            <a:picLocks noChangeAspect="1"/>
          </p:cNvPicPr>
          <p:nvPr/>
        </p:nvPicPr>
        <p:blipFill>
          <a:blip r:embed="rId3"/>
          <a:stretch>
            <a:fillRect/>
          </a:stretch>
        </p:blipFill>
        <p:spPr>
          <a:xfrm>
            <a:off x="10354075" y="1773756"/>
            <a:ext cx="1413382" cy="2669721"/>
          </a:xfrm>
          <a:prstGeom prst="rect">
            <a:avLst/>
          </a:prstGeom>
        </p:spPr>
      </p:pic>
      <p:sp>
        <p:nvSpPr>
          <p:cNvPr id="14" name="TextBox 13">
            <a:extLst>
              <a:ext uri="{FF2B5EF4-FFF2-40B4-BE49-F238E27FC236}">
                <a16:creationId xmlns:a16="http://schemas.microsoft.com/office/drawing/2014/main" id="{1BD57946-11A3-7B4E-9BBD-7958FD934C9E}"/>
              </a:ext>
            </a:extLst>
          </p:cNvPr>
          <p:cNvSpPr txBox="1"/>
          <p:nvPr/>
        </p:nvSpPr>
        <p:spPr>
          <a:xfrm>
            <a:off x="506156" y="6488668"/>
            <a:ext cx="8656729" cy="369332"/>
          </a:xfrm>
          <a:prstGeom prst="rect">
            <a:avLst/>
          </a:prstGeom>
          <a:noFill/>
        </p:spPr>
        <p:txBody>
          <a:bodyPr wrap="none" rtlCol="0" anchor="t">
            <a:spAutoFit/>
          </a:bodyPr>
          <a:lstStyle/>
          <a:p>
            <a:r>
              <a:rPr lang="en-US" dirty="0"/>
              <a:t>Source: United Nations High Commission on Refugees (UNHCR). 2019. </a:t>
            </a:r>
            <a:r>
              <a:rPr lang="en-US" i="1" dirty="0"/>
              <a:t>Global Trends 2018.</a:t>
            </a:r>
            <a:endParaRPr lang="en-US" dirty="0"/>
          </a:p>
        </p:txBody>
      </p:sp>
      <p:sp>
        <p:nvSpPr>
          <p:cNvPr id="2" name="Slide Number Placeholder 1">
            <a:extLst>
              <a:ext uri="{FF2B5EF4-FFF2-40B4-BE49-F238E27FC236}">
                <a16:creationId xmlns:a16="http://schemas.microsoft.com/office/drawing/2014/main" id="{CF868C7C-5577-6E4D-8442-BFDFF81A36F3}"/>
              </a:ext>
            </a:extLst>
          </p:cNvPr>
          <p:cNvSpPr>
            <a:spLocks noGrp="1"/>
          </p:cNvSpPr>
          <p:nvPr>
            <p:ph type="sldNum" sz="quarter" idx="12"/>
          </p:nvPr>
        </p:nvSpPr>
        <p:spPr/>
        <p:txBody>
          <a:bodyPr/>
          <a:lstStyle/>
          <a:p>
            <a:fld id="{DE13F44B-DCB3-5249-96D3-1D7333267AAE}" type="slidenum">
              <a:rPr lang="en-US" smtClean="0"/>
              <a:t>9</a:t>
            </a:fld>
            <a:endParaRPr lang="en-US"/>
          </a:p>
        </p:txBody>
      </p:sp>
      <p:sp>
        <p:nvSpPr>
          <p:cNvPr id="9" name="TextBox 8">
            <a:extLst>
              <a:ext uri="{FF2B5EF4-FFF2-40B4-BE49-F238E27FC236}">
                <a16:creationId xmlns:a16="http://schemas.microsoft.com/office/drawing/2014/main" id="{DDCA1D51-3104-AE4E-B1AA-3BEB3B9DBD8B}"/>
              </a:ext>
            </a:extLst>
          </p:cNvPr>
          <p:cNvSpPr txBox="1"/>
          <p:nvPr/>
        </p:nvSpPr>
        <p:spPr>
          <a:xfrm>
            <a:off x="9726177" y="5708691"/>
            <a:ext cx="2446986" cy="954107"/>
          </a:xfrm>
          <a:prstGeom prst="rect">
            <a:avLst/>
          </a:prstGeom>
          <a:noFill/>
        </p:spPr>
        <p:txBody>
          <a:bodyPr wrap="square" rtlCol="0">
            <a:spAutoFit/>
          </a:bodyPr>
          <a:lstStyle/>
          <a:p>
            <a:r>
              <a:rPr lang="en-US" sz="1400" baseline="30000" dirty="0"/>
              <a:t>*</a:t>
            </a:r>
            <a:r>
              <a:rPr lang="en-US" sz="1400" dirty="0"/>
              <a:t>Data shown here does not include Palestinian refugees, who are counted separately by UNRWA</a:t>
            </a:r>
            <a:endParaRPr lang="en-US" sz="1400" baseline="30000" dirty="0"/>
          </a:p>
        </p:txBody>
      </p:sp>
    </p:spTree>
    <p:extLst>
      <p:ext uri="{BB962C8B-B14F-4D97-AF65-F5344CB8AC3E}">
        <p14:creationId xmlns:p14="http://schemas.microsoft.com/office/powerpoint/2010/main" val="148511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5E9C15-105A-6F4F-BEC0-496CC11F2171}"/>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is life as a refugee like?</a:t>
            </a:r>
          </a:p>
        </p:txBody>
      </p:sp>
      <p:sp>
        <p:nvSpPr>
          <p:cNvPr id="4" name="Slide Number Placeholder 3">
            <a:extLst>
              <a:ext uri="{FF2B5EF4-FFF2-40B4-BE49-F238E27FC236}">
                <a16:creationId xmlns:a16="http://schemas.microsoft.com/office/drawing/2014/main" id="{DC4CA0C9-0397-5341-B4E1-4E5E8E51E784}"/>
              </a:ext>
            </a:extLst>
          </p:cNvPr>
          <p:cNvSpPr>
            <a:spLocks noGrp="1"/>
          </p:cNvSpPr>
          <p:nvPr>
            <p:ph type="sldNum" sz="quarter" idx="12"/>
          </p:nvPr>
        </p:nvSpPr>
        <p:spPr>
          <a:xfrm>
            <a:off x="10726220" y="6356350"/>
            <a:ext cx="627580" cy="365125"/>
          </a:xfrm>
        </p:spPr>
        <p:txBody>
          <a:bodyPr>
            <a:normAutofit/>
          </a:bodyPr>
          <a:lstStyle/>
          <a:p>
            <a:pPr>
              <a:spcAft>
                <a:spcPts val="600"/>
              </a:spcAft>
            </a:pPr>
            <a:fld id="{DE13F44B-DCB3-5249-96D3-1D7333267AAE}" type="slidenum">
              <a:rPr lang="en-US">
                <a:solidFill>
                  <a:prstClr val="black">
                    <a:tint val="75000"/>
                  </a:prstClr>
                </a:solidFill>
              </a:rPr>
              <a:pPr>
                <a:spcAft>
                  <a:spcPts val="600"/>
                </a:spcAft>
              </a:pPr>
              <a:t>10</a:t>
            </a:fld>
            <a:endParaRPr lang="en-US">
              <a:solidFill>
                <a:prstClr val="black">
                  <a:tint val="75000"/>
                </a:prstClr>
              </a:solidFill>
            </a:endParaRPr>
          </a:p>
        </p:txBody>
      </p:sp>
      <p:graphicFrame>
        <p:nvGraphicFramePr>
          <p:cNvPr id="6" name="Content Placeholder 2">
            <a:extLst>
              <a:ext uri="{FF2B5EF4-FFF2-40B4-BE49-F238E27FC236}">
                <a16:creationId xmlns:a16="http://schemas.microsoft.com/office/drawing/2014/main" id="{2BA46B80-FD6D-4E47-833C-8555FB72DD74}"/>
              </a:ext>
            </a:extLst>
          </p:cNvPr>
          <p:cNvGraphicFramePr>
            <a:graphicFrameLocks noGrp="1"/>
          </p:cNvGraphicFramePr>
          <p:nvPr>
            <p:ph idx="1"/>
            <p:extLst>
              <p:ext uri="{D42A27DB-BD31-4B8C-83A1-F6EECF244321}">
                <p14:modId xmlns:p14="http://schemas.microsoft.com/office/powerpoint/2010/main" val="2633955179"/>
              </p:ext>
            </p:extLst>
          </p:nvPr>
        </p:nvGraphicFramePr>
        <p:xfrm>
          <a:off x="4865105" y="177144"/>
          <a:ext cx="7326895" cy="6680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543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5853BC6C-5727-0A4D-8874-90A3422DAEA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E96AFFB9-92F5-1C47-A6D4-2BA6DE6C25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7DF45BE-748C-1745-8157-C86126AAEA5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219CE413-C878-8246-853A-5492C31E6C4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C5D868C8-62B8-7145-9299-5F7E8D357BA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C10CC570-E020-0A47-BE19-AEFAA5886F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0B4A6D86-0807-B84F-9206-09EFB4D4ED3E}"/>
              </a:ext>
            </a:extLst>
          </p:cNvPr>
          <p:cNvPicPr>
            <a:picLocks noChangeAspect="1"/>
          </p:cNvPicPr>
          <p:nvPr/>
        </p:nvPicPr>
        <p:blipFill rotWithShape="1">
          <a:blip r:embed="rId2"/>
          <a:srcRect t="4255"/>
          <a:stretch/>
        </p:blipFill>
        <p:spPr>
          <a:xfrm>
            <a:off x="0" y="406224"/>
            <a:ext cx="3850783" cy="2166066"/>
          </a:xfrm>
          <a:prstGeom prst="rect">
            <a:avLst/>
          </a:prstGeom>
        </p:spPr>
      </p:pic>
      <p:sp>
        <p:nvSpPr>
          <p:cNvPr id="12" name="Freeform: Shape 1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D2C5BD8-D931-CA44-95C7-E388399CD1FE}"/>
              </a:ext>
            </a:extLst>
          </p:cNvPr>
          <p:cNvSpPr txBox="1"/>
          <p:nvPr/>
        </p:nvSpPr>
        <p:spPr>
          <a:xfrm>
            <a:off x="3782136" y="1392987"/>
            <a:ext cx="4616698" cy="5016758"/>
          </a:xfrm>
          <a:prstGeom prst="rect">
            <a:avLst/>
          </a:prstGeom>
          <a:noFill/>
        </p:spPr>
        <p:txBody>
          <a:bodyPr wrap="square" rtlCol="0">
            <a:spAutoFit/>
          </a:bodyPr>
          <a:lstStyle/>
          <a:p>
            <a:endParaRPr lang="en-US" sz="2400" dirty="0"/>
          </a:p>
          <a:p>
            <a:pPr marL="800100" lvl="1" indent="-342900">
              <a:buFont typeface="Arial" panose="020B0604020202020204" pitchFamily="34" charset="0"/>
              <a:buChar char="•"/>
            </a:pPr>
            <a:r>
              <a:rPr lang="en-US" sz="2400" dirty="0"/>
              <a:t>Access to Health Care</a:t>
            </a:r>
          </a:p>
          <a:p>
            <a:pPr marL="800100" lvl="1" indent="-342900">
              <a:buFont typeface="Arial" panose="020B0604020202020204" pitchFamily="34" charset="0"/>
              <a:buChar char="•"/>
            </a:pPr>
            <a:r>
              <a:rPr lang="en-US" sz="2400" dirty="0"/>
              <a:t>Access to Food</a:t>
            </a:r>
          </a:p>
          <a:p>
            <a:pPr marL="800100" lvl="1" indent="-342900">
              <a:buFont typeface="Arial" panose="020B0604020202020204" pitchFamily="34" charset="0"/>
              <a:buChar char="•"/>
            </a:pPr>
            <a:r>
              <a:rPr lang="en-US" sz="2400" dirty="0"/>
              <a:t>Access to Shelter</a:t>
            </a:r>
          </a:p>
          <a:p>
            <a:pPr marL="800100" lvl="1" indent="-342900">
              <a:buFont typeface="Arial" panose="020B0604020202020204" pitchFamily="34" charset="0"/>
              <a:buChar char="•"/>
            </a:pPr>
            <a:r>
              <a:rPr lang="en-US" sz="2400" dirty="0"/>
              <a:t>Access to Work </a:t>
            </a:r>
          </a:p>
          <a:p>
            <a:pPr marL="800100" lvl="1" indent="-342900">
              <a:buFont typeface="Arial" panose="020B0604020202020204" pitchFamily="34" charset="0"/>
              <a:buChar char="•"/>
            </a:pPr>
            <a:r>
              <a:rPr lang="en-US" sz="2400" dirty="0"/>
              <a:t>Access to Education</a:t>
            </a:r>
          </a:p>
          <a:p>
            <a:pPr marL="800100" lvl="1" indent="-342900">
              <a:buFont typeface="Arial" panose="020B0604020202020204" pitchFamily="34" charset="0"/>
              <a:buChar char="•"/>
            </a:pPr>
            <a:r>
              <a:rPr lang="en-US" sz="2400" dirty="0"/>
              <a:t>Safety (sexual violence and rape, fire, etc.)</a:t>
            </a:r>
          </a:p>
          <a:p>
            <a:pPr marL="800100" lvl="1" indent="-342900">
              <a:buFont typeface="Arial" panose="020B0604020202020204" pitchFamily="34" charset="0"/>
              <a:buChar char="•"/>
            </a:pPr>
            <a:r>
              <a:rPr lang="en-US" sz="2400" dirty="0"/>
              <a:t>Privacy and Community</a:t>
            </a:r>
          </a:p>
          <a:p>
            <a:pPr marL="800100" lvl="1" indent="-342900">
              <a:buFont typeface="Arial" panose="020B0604020202020204" pitchFamily="34" charset="0"/>
              <a:buChar char="•"/>
            </a:pPr>
            <a:r>
              <a:rPr lang="en-US" sz="2400" dirty="0"/>
              <a:t>Language</a:t>
            </a:r>
          </a:p>
          <a:p>
            <a:pPr marL="457200" indent="-457200">
              <a:buFont typeface="Arial" panose="020B0604020202020204" pitchFamily="34" charset="0"/>
              <a:buChar char="•"/>
            </a:pPr>
            <a:endParaRPr lang="en-US" sz="2400" dirty="0"/>
          </a:p>
          <a:p>
            <a:endParaRPr lang="en-US" sz="2800" dirty="0"/>
          </a:p>
          <a:p>
            <a:endParaRPr lang="en-US" sz="2800" dirty="0"/>
          </a:p>
        </p:txBody>
      </p:sp>
      <p:sp>
        <p:nvSpPr>
          <p:cNvPr id="2" name="Slide Number Placeholder 1">
            <a:extLst>
              <a:ext uri="{FF2B5EF4-FFF2-40B4-BE49-F238E27FC236}">
                <a16:creationId xmlns:a16="http://schemas.microsoft.com/office/drawing/2014/main" id="{6261A27F-E21F-8041-B011-ADC7527AF054}"/>
              </a:ext>
            </a:extLst>
          </p:cNvPr>
          <p:cNvSpPr>
            <a:spLocks noGrp="1"/>
          </p:cNvSpPr>
          <p:nvPr>
            <p:ph type="sldNum" sz="quarter" idx="12"/>
          </p:nvPr>
        </p:nvSpPr>
        <p:spPr/>
        <p:txBody>
          <a:bodyPr/>
          <a:lstStyle/>
          <a:p>
            <a:fld id="{DE13F44B-DCB3-5249-96D3-1D7333267AAE}" type="slidenum">
              <a:rPr lang="en-US" smtClean="0"/>
              <a:t>11</a:t>
            </a:fld>
            <a:endParaRPr lang="en-US" dirty="0"/>
          </a:p>
        </p:txBody>
      </p:sp>
      <p:sp>
        <p:nvSpPr>
          <p:cNvPr id="9" name="Content Placeholder 16">
            <a:extLst>
              <a:ext uri="{FF2B5EF4-FFF2-40B4-BE49-F238E27FC236}">
                <a16:creationId xmlns:a16="http://schemas.microsoft.com/office/drawing/2014/main" id="{EE66F332-6239-FB47-8CA7-3146F8D0B046}"/>
              </a:ext>
            </a:extLst>
          </p:cNvPr>
          <p:cNvSpPr>
            <a:spLocks noGrp="1"/>
          </p:cNvSpPr>
          <p:nvPr>
            <p:ph idx="1"/>
          </p:nvPr>
        </p:nvSpPr>
        <p:spPr>
          <a:xfrm>
            <a:off x="-22664" y="0"/>
            <a:ext cx="4237149" cy="406223"/>
          </a:xfrm>
        </p:spPr>
        <p:txBody>
          <a:bodyPr vert="horz" lIns="91440" tIns="45720" rIns="91440" bIns="45720" rtlCol="0" anchor="t">
            <a:normAutofit/>
          </a:bodyPr>
          <a:lstStyle/>
          <a:p>
            <a:pPr marL="0" indent="0" algn="ctr">
              <a:buNone/>
            </a:pPr>
            <a:r>
              <a:rPr lang="en-US" sz="2000" b="1" dirty="0"/>
              <a:t>TURKEY</a:t>
            </a:r>
          </a:p>
        </p:txBody>
      </p:sp>
      <p:pic>
        <p:nvPicPr>
          <p:cNvPr id="10" name="Picture 9">
            <a:extLst>
              <a:ext uri="{FF2B5EF4-FFF2-40B4-BE49-F238E27FC236}">
                <a16:creationId xmlns:a16="http://schemas.microsoft.com/office/drawing/2014/main" id="{2601F4B7-4507-2445-8F65-DAF3A4C98BD0}"/>
              </a:ext>
            </a:extLst>
          </p:cNvPr>
          <p:cNvPicPr>
            <a:picLocks noChangeAspect="1"/>
          </p:cNvPicPr>
          <p:nvPr/>
        </p:nvPicPr>
        <p:blipFill rotWithShape="1">
          <a:blip r:embed="rId3"/>
          <a:srcRect r="4000"/>
          <a:stretch/>
        </p:blipFill>
        <p:spPr>
          <a:xfrm>
            <a:off x="8446718" y="3597607"/>
            <a:ext cx="3731845" cy="2099163"/>
          </a:xfrm>
          <a:prstGeom prst="rect">
            <a:avLst/>
          </a:prstGeom>
        </p:spPr>
      </p:pic>
      <p:sp>
        <p:nvSpPr>
          <p:cNvPr id="11" name="Content Placeholder 16">
            <a:extLst>
              <a:ext uri="{FF2B5EF4-FFF2-40B4-BE49-F238E27FC236}">
                <a16:creationId xmlns:a16="http://schemas.microsoft.com/office/drawing/2014/main" id="{4DFF5764-3104-8D42-9006-D683AADFCFEF}"/>
              </a:ext>
            </a:extLst>
          </p:cNvPr>
          <p:cNvSpPr txBox="1">
            <a:spLocks/>
          </p:cNvSpPr>
          <p:nvPr/>
        </p:nvSpPr>
        <p:spPr>
          <a:xfrm>
            <a:off x="-22664" y="6033341"/>
            <a:ext cx="6582781" cy="6460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a:t>Top: Camp in Urfa run by AFAD (the Turkish equivalent of FEMA), Photo 2015</a:t>
            </a:r>
          </a:p>
          <a:p>
            <a:pPr marL="0" indent="0">
              <a:buNone/>
            </a:pPr>
            <a:r>
              <a:rPr lang="en-US" sz="1200" dirty="0"/>
              <a:t>Middle: Camp in </a:t>
            </a:r>
            <a:r>
              <a:rPr lang="en-US" sz="1200" dirty="0" err="1"/>
              <a:t>Suruç</a:t>
            </a:r>
            <a:r>
              <a:rPr lang="en-US" sz="1200" dirty="0"/>
              <a:t> across the border from Kobane and run by the local municipality, Photo 2015</a:t>
            </a:r>
          </a:p>
          <a:p>
            <a:pPr marL="0" indent="0">
              <a:buNone/>
            </a:pPr>
            <a:r>
              <a:rPr lang="en-US" sz="1200" dirty="0"/>
              <a:t>Bottom: A ‘container town’ camp in  Kilis, run by AFAD, Photo 2012</a:t>
            </a:r>
          </a:p>
          <a:p>
            <a:pPr marL="0" indent="0">
              <a:buFont typeface="Arial" panose="020B0604020202020204" pitchFamily="34" charset="0"/>
              <a:buNone/>
            </a:pPr>
            <a:endParaRPr lang="en-US" sz="1200" dirty="0"/>
          </a:p>
        </p:txBody>
      </p:sp>
      <p:pic>
        <p:nvPicPr>
          <p:cNvPr id="13" name="Picture 12" descr="A group of people standing around a plane&#10;&#10;Description automatically generated">
            <a:extLst>
              <a:ext uri="{FF2B5EF4-FFF2-40B4-BE49-F238E27FC236}">
                <a16:creationId xmlns:a16="http://schemas.microsoft.com/office/drawing/2014/main" id="{480B0A43-23AE-C645-8CA7-21D54D838C62}"/>
              </a:ext>
            </a:extLst>
          </p:cNvPr>
          <p:cNvPicPr>
            <a:picLocks noChangeAspect="1"/>
          </p:cNvPicPr>
          <p:nvPr/>
        </p:nvPicPr>
        <p:blipFill rotWithShape="1">
          <a:blip r:embed="rId4"/>
          <a:srcRect t="23391" r="9091" b="34635"/>
          <a:stretch/>
        </p:blipFill>
        <p:spPr>
          <a:xfrm rot="21600000">
            <a:off x="0" y="2643916"/>
            <a:ext cx="3847660" cy="1185824"/>
          </a:xfrm>
          <a:prstGeom prst="rect">
            <a:avLst/>
          </a:prstGeom>
        </p:spPr>
      </p:pic>
      <p:pic>
        <p:nvPicPr>
          <p:cNvPr id="3" name="Picture 2">
            <a:extLst>
              <a:ext uri="{FF2B5EF4-FFF2-40B4-BE49-F238E27FC236}">
                <a16:creationId xmlns:a16="http://schemas.microsoft.com/office/drawing/2014/main" id="{DD39EF2B-9D3B-0A4C-A22F-D5EF17DB6FC8}"/>
              </a:ext>
            </a:extLst>
          </p:cNvPr>
          <p:cNvPicPr>
            <a:picLocks noChangeAspect="1"/>
          </p:cNvPicPr>
          <p:nvPr/>
        </p:nvPicPr>
        <p:blipFill rotWithShape="1">
          <a:blip r:embed="rId5"/>
          <a:srcRect t="17846"/>
          <a:stretch/>
        </p:blipFill>
        <p:spPr>
          <a:xfrm>
            <a:off x="0" y="3901366"/>
            <a:ext cx="3847660" cy="2099162"/>
          </a:xfrm>
          <a:prstGeom prst="rect">
            <a:avLst/>
          </a:prstGeom>
        </p:spPr>
      </p:pic>
      <p:sp>
        <p:nvSpPr>
          <p:cNvPr id="15" name="Content Placeholder 16">
            <a:extLst>
              <a:ext uri="{FF2B5EF4-FFF2-40B4-BE49-F238E27FC236}">
                <a16:creationId xmlns:a16="http://schemas.microsoft.com/office/drawing/2014/main" id="{6CF4F710-B8E6-C544-81E4-2B7261C781C2}"/>
              </a:ext>
            </a:extLst>
          </p:cNvPr>
          <p:cNvSpPr txBox="1">
            <a:spLocks/>
          </p:cNvSpPr>
          <p:nvPr/>
        </p:nvSpPr>
        <p:spPr>
          <a:xfrm>
            <a:off x="8460154" y="3223261"/>
            <a:ext cx="3731848" cy="43287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JORDAN</a:t>
            </a:r>
          </a:p>
        </p:txBody>
      </p:sp>
      <p:sp>
        <p:nvSpPr>
          <p:cNvPr id="16" name="Content Placeholder 16">
            <a:extLst>
              <a:ext uri="{FF2B5EF4-FFF2-40B4-BE49-F238E27FC236}">
                <a16:creationId xmlns:a16="http://schemas.microsoft.com/office/drawing/2014/main" id="{0964C270-EEFE-C440-A994-8D891C65A9DA}"/>
              </a:ext>
            </a:extLst>
          </p:cNvPr>
          <p:cNvSpPr txBox="1">
            <a:spLocks/>
          </p:cNvSpPr>
          <p:nvPr/>
        </p:nvSpPr>
        <p:spPr>
          <a:xfrm>
            <a:off x="8446718" y="5790571"/>
            <a:ext cx="3731845" cy="6460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a:t>Top: Bab-Al-Salam, Photo 2018 </a:t>
            </a:r>
          </a:p>
          <a:p>
            <a:pPr marL="0" indent="0">
              <a:buFont typeface="Arial" panose="020B0604020202020204" pitchFamily="34" charset="0"/>
              <a:buNone/>
            </a:pPr>
            <a:r>
              <a:rPr lang="en-US" sz="1200" dirty="0"/>
              <a:t>Bottom: </a:t>
            </a:r>
            <a:r>
              <a:rPr lang="en-US" sz="1200" dirty="0" err="1"/>
              <a:t>Zaatari</a:t>
            </a:r>
            <a:r>
              <a:rPr lang="en-US" sz="1200" dirty="0"/>
              <a:t> Refugee Camp hosts 78,908 refugees and is Jordan’s fourth largest city, Photo</a:t>
            </a:r>
          </a:p>
        </p:txBody>
      </p:sp>
      <p:pic>
        <p:nvPicPr>
          <p:cNvPr id="4" name="Picture 3">
            <a:extLst>
              <a:ext uri="{FF2B5EF4-FFF2-40B4-BE49-F238E27FC236}">
                <a16:creationId xmlns:a16="http://schemas.microsoft.com/office/drawing/2014/main" id="{96EB1A52-65A5-E648-8420-718896F7639D}"/>
              </a:ext>
            </a:extLst>
          </p:cNvPr>
          <p:cNvPicPr>
            <a:picLocks noChangeAspect="1"/>
          </p:cNvPicPr>
          <p:nvPr/>
        </p:nvPicPr>
        <p:blipFill>
          <a:blip r:embed="rId6"/>
          <a:stretch>
            <a:fillRect/>
          </a:stretch>
        </p:blipFill>
        <p:spPr>
          <a:xfrm>
            <a:off x="8473588" y="461343"/>
            <a:ext cx="3704975" cy="2591007"/>
          </a:xfrm>
          <a:prstGeom prst="rect">
            <a:avLst/>
          </a:prstGeom>
        </p:spPr>
      </p:pic>
      <p:sp>
        <p:nvSpPr>
          <p:cNvPr id="18" name="Content Placeholder 16">
            <a:extLst>
              <a:ext uri="{FF2B5EF4-FFF2-40B4-BE49-F238E27FC236}">
                <a16:creationId xmlns:a16="http://schemas.microsoft.com/office/drawing/2014/main" id="{5B124C61-8BD3-A44A-B195-AC22434ADA42}"/>
              </a:ext>
            </a:extLst>
          </p:cNvPr>
          <p:cNvSpPr txBox="1">
            <a:spLocks/>
          </p:cNvSpPr>
          <p:nvPr/>
        </p:nvSpPr>
        <p:spPr>
          <a:xfrm>
            <a:off x="8473588" y="40949"/>
            <a:ext cx="3704975" cy="43287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LEBANON</a:t>
            </a:r>
          </a:p>
        </p:txBody>
      </p:sp>
      <p:sp>
        <p:nvSpPr>
          <p:cNvPr id="19" name="TextBox 18">
            <a:extLst>
              <a:ext uri="{FF2B5EF4-FFF2-40B4-BE49-F238E27FC236}">
                <a16:creationId xmlns:a16="http://schemas.microsoft.com/office/drawing/2014/main" id="{9D0D2804-3CA2-BF4B-9782-E5358C291C38}"/>
              </a:ext>
            </a:extLst>
          </p:cNvPr>
          <p:cNvSpPr txBox="1"/>
          <p:nvPr/>
        </p:nvSpPr>
        <p:spPr>
          <a:xfrm>
            <a:off x="3925536" y="-2008"/>
            <a:ext cx="4459861" cy="1569660"/>
          </a:xfrm>
          <a:prstGeom prst="rect">
            <a:avLst/>
          </a:prstGeom>
          <a:noFill/>
        </p:spPr>
        <p:txBody>
          <a:bodyPr wrap="square" rtlCol="0">
            <a:spAutoFit/>
          </a:bodyPr>
          <a:lstStyle/>
          <a:p>
            <a:endParaRPr lang="en-US" sz="2400" dirty="0"/>
          </a:p>
          <a:p>
            <a:pPr algn="ctr"/>
            <a:r>
              <a:rPr lang="en-US" sz="2400" b="1" dirty="0"/>
              <a:t>Life in the Camp </a:t>
            </a:r>
          </a:p>
          <a:p>
            <a:pPr algn="ctr"/>
            <a:r>
              <a:rPr lang="en-US" sz="2400" b="1" dirty="0"/>
              <a:t>versus </a:t>
            </a:r>
          </a:p>
          <a:p>
            <a:pPr algn="ctr"/>
            <a:r>
              <a:rPr lang="en-US" sz="2400" b="1" dirty="0"/>
              <a:t>Life in the City</a:t>
            </a:r>
            <a:r>
              <a:rPr lang="en-US" sz="2400" dirty="0"/>
              <a:t>	</a:t>
            </a:r>
            <a:endParaRPr lang="en-US" sz="2800" dirty="0"/>
          </a:p>
        </p:txBody>
      </p:sp>
    </p:spTree>
    <p:extLst>
      <p:ext uri="{BB962C8B-B14F-4D97-AF65-F5344CB8AC3E}">
        <p14:creationId xmlns:p14="http://schemas.microsoft.com/office/powerpoint/2010/main" val="219967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6F1B7391-123B-DE4B-AC54-447A5B1114A0}"/>
              </a:ext>
            </a:extLst>
          </p:cNvPr>
          <p:cNvSpPr txBox="1">
            <a:spLocks noGrp="1"/>
          </p:cNvSpPr>
          <p:nvPr>
            <p:ph type="title"/>
          </p:nvPr>
        </p:nvSpPr>
        <p:spPr>
          <a:xfrm>
            <a:off x="3699501" y="3859306"/>
            <a:ext cx="5127812" cy="2031055"/>
          </a:xfrm>
          <a:prstGeom prst="rect">
            <a:avLst/>
          </a:prstGeom>
        </p:spPr>
        <p:txBody>
          <a:bodyPr vert="horz" lIns="91440" tIns="45720" rIns="91440" bIns="45720" rtlCol="0" anchor="b">
            <a:normAutofit fontScale="90000"/>
          </a:bodyPr>
          <a:lstStyle/>
          <a:p>
            <a:pPr algn="ctr">
              <a:spcAft>
                <a:spcPts val="600"/>
              </a:spcAft>
            </a:pPr>
            <a:r>
              <a:rPr lang="en-US" sz="4200" b="1" kern="1200" dirty="0">
                <a:solidFill>
                  <a:srgbClr val="FFFFFF"/>
                </a:solidFill>
                <a:latin typeface="+mj-lt"/>
                <a:ea typeface="+mj-ea"/>
                <a:cs typeface="+mj-cs"/>
              </a:rPr>
              <a:t>The Story of </a:t>
            </a:r>
            <a:br>
              <a:rPr lang="en-US" sz="4200" b="1" kern="1200" dirty="0">
                <a:solidFill>
                  <a:srgbClr val="FFFFFF"/>
                </a:solidFill>
                <a:latin typeface="+mj-lt"/>
                <a:ea typeface="+mj-ea"/>
                <a:cs typeface="+mj-cs"/>
              </a:rPr>
            </a:br>
            <a:r>
              <a:rPr lang="en-US" sz="4200" b="1" kern="1200" dirty="0" err="1">
                <a:solidFill>
                  <a:srgbClr val="FFFFFF"/>
                </a:solidFill>
                <a:latin typeface="+mj-lt"/>
                <a:ea typeface="+mj-ea"/>
                <a:cs typeface="+mj-cs"/>
              </a:rPr>
              <a:t>Hinan</a:t>
            </a:r>
            <a:r>
              <a:rPr lang="en-US" sz="4200" b="1" dirty="0">
                <a:solidFill>
                  <a:srgbClr val="FFFFFF"/>
                </a:solidFill>
              </a:rPr>
              <a:t> and</a:t>
            </a:r>
            <a:r>
              <a:rPr lang="en-US" sz="4200" b="1" kern="1200" dirty="0">
                <a:solidFill>
                  <a:srgbClr val="FFFFFF"/>
                </a:solidFill>
                <a:latin typeface="+mj-lt"/>
                <a:ea typeface="+mj-ea"/>
                <a:cs typeface="+mj-cs"/>
              </a:rPr>
              <a:t> Mohammed and their five children:</a:t>
            </a:r>
            <a:br>
              <a:rPr lang="en-US" sz="4200" b="1" kern="1200" dirty="0">
                <a:solidFill>
                  <a:srgbClr val="FFFFFF"/>
                </a:solidFill>
                <a:latin typeface="+mj-lt"/>
                <a:ea typeface="+mj-ea"/>
                <a:cs typeface="+mj-cs"/>
              </a:rPr>
            </a:br>
            <a:r>
              <a:rPr lang="en-US" sz="4200" b="1" kern="1200" dirty="0">
                <a:solidFill>
                  <a:srgbClr val="FFFFFF"/>
                </a:solidFill>
                <a:latin typeface="+mj-lt"/>
                <a:ea typeface="+mj-ea"/>
                <a:cs typeface="+mj-cs"/>
              </a:rPr>
              <a:t> Yusuf, </a:t>
            </a:r>
            <a:r>
              <a:rPr lang="en-US" sz="4200" b="1" kern="1200" dirty="0" err="1">
                <a:solidFill>
                  <a:srgbClr val="FFFFFF"/>
                </a:solidFill>
                <a:latin typeface="+mj-lt"/>
                <a:ea typeface="+mj-ea"/>
                <a:cs typeface="+mj-cs"/>
              </a:rPr>
              <a:t>Youssri</a:t>
            </a:r>
            <a:r>
              <a:rPr lang="en-US" sz="4200" b="1" kern="1200" dirty="0">
                <a:solidFill>
                  <a:srgbClr val="FFFFFF"/>
                </a:solidFill>
                <a:latin typeface="+mj-lt"/>
                <a:ea typeface="+mj-ea"/>
                <a:cs typeface="+mj-cs"/>
              </a:rPr>
              <a:t>, Omar, </a:t>
            </a:r>
            <a:r>
              <a:rPr lang="en-US" sz="4200" b="1" kern="1200" dirty="0" err="1">
                <a:solidFill>
                  <a:srgbClr val="FFFFFF"/>
                </a:solidFill>
                <a:latin typeface="+mj-lt"/>
                <a:ea typeface="+mj-ea"/>
                <a:cs typeface="+mj-cs"/>
              </a:rPr>
              <a:t>Maram</a:t>
            </a:r>
            <a:r>
              <a:rPr lang="en-US" sz="4200" b="1" kern="1200" dirty="0">
                <a:solidFill>
                  <a:srgbClr val="FFFFFF"/>
                </a:solidFill>
                <a:latin typeface="+mj-lt"/>
                <a:ea typeface="+mj-ea"/>
                <a:cs typeface="+mj-cs"/>
              </a:rPr>
              <a:t> and </a:t>
            </a:r>
            <a:r>
              <a:rPr lang="en-US" sz="4200" b="1" kern="1200" dirty="0" err="1">
                <a:solidFill>
                  <a:srgbClr val="FFFFFF"/>
                </a:solidFill>
                <a:latin typeface="+mj-lt"/>
                <a:ea typeface="+mj-ea"/>
                <a:cs typeface="+mj-cs"/>
              </a:rPr>
              <a:t>Hamudi</a:t>
            </a:r>
            <a:endParaRPr lang="en-US" sz="4200" kern="1200" dirty="0">
              <a:solidFill>
                <a:srgbClr val="FFFFFF"/>
              </a:solidFill>
              <a:latin typeface="+mj-lt"/>
              <a:ea typeface="+mj-ea"/>
              <a:cs typeface="+mj-cs"/>
            </a:endParaRPr>
          </a:p>
          <a:p>
            <a:pPr algn="ctr">
              <a:spcAft>
                <a:spcPts val="600"/>
              </a:spcAft>
            </a:pPr>
            <a:endParaRPr lang="en-US" sz="4200" kern="1200" dirty="0">
              <a:solidFill>
                <a:srgbClr val="FFFFFF"/>
              </a:solidFill>
              <a:latin typeface="+mj-lt"/>
              <a:ea typeface="+mj-ea"/>
              <a:cs typeface="+mj-cs"/>
            </a:endParaRPr>
          </a:p>
          <a:p>
            <a:pPr algn="ctr">
              <a:spcAft>
                <a:spcPts val="600"/>
              </a:spcAft>
            </a:pPr>
            <a:endParaRPr lang="en-US" sz="42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B72F98EE-79E8-B446-A4F5-6735D496C9CC}"/>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pPr>
            <a:fld id="{DE13F44B-DCB3-5249-96D3-1D7333267AAE}" type="slidenum">
              <a:rPr lang="en-US" sz="1000">
                <a:solidFill>
                  <a:srgbClr val="898989"/>
                </a:solidFill>
              </a:rPr>
              <a:pPr>
                <a:spcAft>
                  <a:spcPts val="600"/>
                </a:spcAft>
              </a:pPr>
              <a:t>12</a:t>
            </a:fld>
            <a:endParaRPr lang="en-US" sz="1000">
              <a:solidFill>
                <a:srgbClr val="898989"/>
              </a:solidFill>
            </a:endParaRPr>
          </a:p>
        </p:txBody>
      </p:sp>
    </p:spTree>
    <p:extLst>
      <p:ext uri="{BB962C8B-B14F-4D97-AF65-F5344CB8AC3E}">
        <p14:creationId xmlns:p14="http://schemas.microsoft.com/office/powerpoint/2010/main" val="3098880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9E65-0CCF-4142-A849-E199E50EDFDF}"/>
              </a:ext>
            </a:extLst>
          </p:cNvPr>
          <p:cNvSpPr>
            <a:spLocks noGrp="1"/>
          </p:cNvSpPr>
          <p:nvPr>
            <p:ph type="title"/>
          </p:nvPr>
        </p:nvSpPr>
        <p:spPr>
          <a:xfrm>
            <a:off x="360136" y="4172755"/>
            <a:ext cx="10316449" cy="2651751"/>
          </a:xfrm>
        </p:spPr>
        <p:txBody>
          <a:bodyPr vert="horz" lIns="91440" tIns="45720" rIns="91440" bIns="45720" rtlCol="0" anchor="b">
            <a:noAutofit/>
          </a:bodyPr>
          <a:lstStyle/>
          <a:p>
            <a:r>
              <a:rPr lang="en-US" sz="2400" b="1" dirty="0"/>
              <a:t>Who is a refugee? </a:t>
            </a:r>
            <a:br>
              <a:rPr lang="en-US" sz="1800" dirty="0"/>
            </a:br>
            <a:br>
              <a:rPr lang="en-US" sz="1800" dirty="0"/>
            </a:br>
            <a:r>
              <a:rPr lang="en-US" sz="1800" dirty="0"/>
              <a:t>A </a:t>
            </a:r>
            <a:r>
              <a:rPr lang="en-US" sz="1800" b="1" dirty="0"/>
              <a:t>refugee</a:t>
            </a:r>
            <a:r>
              <a:rPr lang="en-US" sz="1800" dirty="0"/>
              <a:t> is someone who has been forced to flee his or her country because of persecution, war or violence. </a:t>
            </a:r>
            <a:br>
              <a:rPr lang="en-US" sz="1800" dirty="0"/>
            </a:br>
            <a:br>
              <a:rPr lang="en-US" sz="1800" dirty="0"/>
            </a:br>
            <a:r>
              <a:rPr lang="en-US" sz="1800" dirty="0"/>
              <a:t>A </a:t>
            </a:r>
            <a:r>
              <a:rPr lang="en-US" sz="1800" b="1" dirty="0"/>
              <a:t>refugee</a:t>
            </a:r>
            <a:r>
              <a:rPr lang="en-US" sz="1800" dirty="0"/>
              <a:t> has a well-founded fear of persecution for reasons of race, religion, nationality, political opinion or membership in a particular social group. </a:t>
            </a:r>
            <a:br>
              <a:rPr lang="en-US" sz="3200" dirty="0"/>
            </a:br>
            <a:br>
              <a:rPr lang="en-US" sz="3200" dirty="0"/>
            </a:br>
            <a:r>
              <a:rPr lang="en-US" sz="1600" dirty="0"/>
              <a:t>Definition from: </a:t>
            </a:r>
            <a:br>
              <a:rPr lang="en-US" sz="1600" dirty="0"/>
            </a:br>
            <a:r>
              <a:rPr lang="en-US" sz="1600" dirty="0">
                <a:solidFill>
                  <a:srgbClr val="80D2AA"/>
                </a:solidFill>
                <a:hlinkClick r:id="rId2">
                  <a:extLst>
                    <a:ext uri="{A12FA001-AC4F-418D-AE19-62706E023703}">
                      <ahyp:hlinkClr xmlns:ahyp="http://schemas.microsoft.com/office/drawing/2018/hyperlinkcolor" val="tx"/>
                    </a:ext>
                  </a:extLst>
                </a:hlinkClick>
              </a:rPr>
              <a:t>https://www.unrefugees.org/refugee-facts/what-is-a-refugee/.</a:t>
            </a:r>
            <a:endParaRPr lang="en-US" sz="1600" dirty="0"/>
          </a:p>
        </p:txBody>
      </p:sp>
      <p:sp>
        <p:nvSpPr>
          <p:cNvPr id="3" name="Slide Number Placeholder 2">
            <a:extLst>
              <a:ext uri="{FF2B5EF4-FFF2-40B4-BE49-F238E27FC236}">
                <a16:creationId xmlns:a16="http://schemas.microsoft.com/office/drawing/2014/main" id="{39CC4631-E83E-554E-BDF7-B1DD61143C3A}"/>
              </a:ext>
            </a:extLst>
          </p:cNvPr>
          <p:cNvSpPr>
            <a:spLocks noGrp="1"/>
          </p:cNvSpPr>
          <p:nvPr>
            <p:ph type="sldNum" sz="quarter" idx="12"/>
          </p:nvPr>
        </p:nvSpPr>
        <p:spPr/>
        <p:txBody>
          <a:bodyPr/>
          <a:lstStyle/>
          <a:p>
            <a:fld id="{DE13F44B-DCB3-5249-96D3-1D7333267AAE}" type="slidenum">
              <a:rPr lang="en-US" smtClean="0"/>
              <a:t>13</a:t>
            </a:fld>
            <a:endParaRPr lang="en-US"/>
          </a:p>
        </p:txBody>
      </p:sp>
      <p:sp>
        <p:nvSpPr>
          <p:cNvPr id="10" name="Title 1">
            <a:extLst>
              <a:ext uri="{FF2B5EF4-FFF2-40B4-BE49-F238E27FC236}">
                <a16:creationId xmlns:a16="http://schemas.microsoft.com/office/drawing/2014/main" id="{D29C08DD-358B-D44B-A32A-8E56DCBBCBC1}"/>
              </a:ext>
            </a:extLst>
          </p:cNvPr>
          <p:cNvSpPr txBox="1">
            <a:spLocks/>
          </p:cNvSpPr>
          <p:nvPr/>
        </p:nvSpPr>
        <p:spPr>
          <a:xfrm>
            <a:off x="360136" y="136525"/>
            <a:ext cx="11398275" cy="8832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Is migration forced? Or is it a choice?</a:t>
            </a:r>
          </a:p>
        </p:txBody>
      </p:sp>
      <p:cxnSp>
        <p:nvCxnSpPr>
          <p:cNvPr id="7" name="Straight Connector 6">
            <a:extLst>
              <a:ext uri="{FF2B5EF4-FFF2-40B4-BE49-F238E27FC236}">
                <a16:creationId xmlns:a16="http://schemas.microsoft.com/office/drawing/2014/main" id="{0232C9C4-143C-A448-A048-E9545D2FA97E}"/>
              </a:ext>
            </a:extLst>
          </p:cNvPr>
          <p:cNvCxnSpPr>
            <a:cxnSpLocks/>
          </p:cNvCxnSpPr>
          <p:nvPr/>
        </p:nvCxnSpPr>
        <p:spPr>
          <a:xfrm>
            <a:off x="1255059" y="2976282"/>
            <a:ext cx="942152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32E7A85-BE87-414E-B046-A450EA89134D}"/>
              </a:ext>
            </a:extLst>
          </p:cNvPr>
          <p:cNvSpPr txBox="1"/>
          <p:nvPr/>
        </p:nvSpPr>
        <p:spPr>
          <a:xfrm rot="18872605">
            <a:off x="-410830" y="2269743"/>
            <a:ext cx="2886635" cy="830997"/>
          </a:xfrm>
          <a:prstGeom prst="rect">
            <a:avLst/>
          </a:prstGeom>
          <a:noFill/>
        </p:spPr>
        <p:txBody>
          <a:bodyPr wrap="square" rtlCol="0">
            <a:spAutoFit/>
          </a:bodyPr>
          <a:lstStyle/>
          <a:p>
            <a:pPr algn="ctr"/>
            <a:r>
              <a:rPr lang="en-US" sz="2400" b="1" dirty="0"/>
              <a:t>Forced</a:t>
            </a:r>
            <a:r>
              <a:rPr lang="en-US" sz="2400" dirty="0"/>
              <a:t> </a:t>
            </a:r>
          </a:p>
          <a:p>
            <a:pPr algn="ctr"/>
            <a:r>
              <a:rPr lang="en-US" sz="2400" dirty="0"/>
              <a:t>(Refugee or Asylee)</a:t>
            </a:r>
          </a:p>
        </p:txBody>
      </p:sp>
      <p:sp>
        <p:nvSpPr>
          <p:cNvPr id="14" name="TextBox 13">
            <a:extLst>
              <a:ext uri="{FF2B5EF4-FFF2-40B4-BE49-F238E27FC236}">
                <a16:creationId xmlns:a16="http://schemas.microsoft.com/office/drawing/2014/main" id="{1625BBBC-E133-E648-8199-EA1D4BAC47D6}"/>
              </a:ext>
            </a:extLst>
          </p:cNvPr>
          <p:cNvSpPr txBox="1"/>
          <p:nvPr/>
        </p:nvSpPr>
        <p:spPr>
          <a:xfrm rot="18906173">
            <a:off x="9717939" y="2269744"/>
            <a:ext cx="2769697" cy="830997"/>
          </a:xfrm>
          <a:prstGeom prst="rect">
            <a:avLst/>
          </a:prstGeom>
          <a:noFill/>
        </p:spPr>
        <p:txBody>
          <a:bodyPr wrap="square" rtlCol="0">
            <a:spAutoFit/>
          </a:bodyPr>
          <a:lstStyle/>
          <a:p>
            <a:pPr algn="ctr"/>
            <a:r>
              <a:rPr lang="en-US" sz="2400" b="1" dirty="0"/>
              <a:t>Choice</a:t>
            </a:r>
            <a:r>
              <a:rPr lang="en-US" sz="2400" dirty="0"/>
              <a:t> </a:t>
            </a:r>
          </a:p>
          <a:p>
            <a:pPr algn="ctr"/>
            <a:r>
              <a:rPr lang="en-US" sz="2400" dirty="0"/>
              <a:t>(Economic migrant)</a:t>
            </a:r>
          </a:p>
        </p:txBody>
      </p:sp>
    </p:spTree>
    <p:extLst>
      <p:ext uri="{BB962C8B-B14F-4D97-AF65-F5344CB8AC3E}">
        <p14:creationId xmlns:p14="http://schemas.microsoft.com/office/powerpoint/2010/main" val="147896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683D0-8650-774C-AF91-521464FFB5A3}"/>
              </a:ext>
            </a:extLst>
          </p:cNvPr>
          <p:cNvSpPr>
            <a:spLocks noGrp="1"/>
          </p:cNvSpPr>
          <p:nvPr>
            <p:ph type="title"/>
          </p:nvPr>
        </p:nvSpPr>
        <p:spPr>
          <a:xfrm>
            <a:off x="5715000" y="0"/>
            <a:ext cx="6648450" cy="1325563"/>
          </a:xfrm>
        </p:spPr>
        <p:txBody>
          <a:bodyPr/>
          <a:lstStyle/>
          <a:p>
            <a:pPr algn="ctr"/>
            <a:r>
              <a:rPr lang="en-US" dirty="0"/>
              <a:t>Is the Syrian Civil War over?</a:t>
            </a:r>
          </a:p>
        </p:txBody>
      </p:sp>
      <p:sp>
        <p:nvSpPr>
          <p:cNvPr id="4" name="Slide Number Placeholder 3">
            <a:extLst>
              <a:ext uri="{FF2B5EF4-FFF2-40B4-BE49-F238E27FC236}">
                <a16:creationId xmlns:a16="http://schemas.microsoft.com/office/drawing/2014/main" id="{68D475B1-6D49-E54A-996F-339DAEBBA5FA}"/>
              </a:ext>
            </a:extLst>
          </p:cNvPr>
          <p:cNvSpPr>
            <a:spLocks noGrp="1"/>
          </p:cNvSpPr>
          <p:nvPr>
            <p:ph type="sldNum" sz="quarter" idx="12"/>
          </p:nvPr>
        </p:nvSpPr>
        <p:spPr/>
        <p:txBody>
          <a:bodyPr/>
          <a:lstStyle/>
          <a:p>
            <a:fld id="{DE13F44B-DCB3-5249-96D3-1D7333267AAE}" type="slidenum">
              <a:rPr lang="en-US" smtClean="0"/>
              <a:t>14</a:t>
            </a:fld>
            <a:endParaRPr lang="en-US"/>
          </a:p>
        </p:txBody>
      </p:sp>
      <p:pic>
        <p:nvPicPr>
          <p:cNvPr id="6" name="Picture 5" descr="A picture containing text, map&#10;&#10;Description automatically generated">
            <a:extLst>
              <a:ext uri="{FF2B5EF4-FFF2-40B4-BE49-F238E27FC236}">
                <a16:creationId xmlns:a16="http://schemas.microsoft.com/office/drawing/2014/main" id="{5ACBCF98-03A4-7A4A-9967-B819E7AB7980}"/>
              </a:ext>
            </a:extLst>
          </p:cNvPr>
          <p:cNvPicPr>
            <a:picLocks noChangeAspect="1"/>
          </p:cNvPicPr>
          <p:nvPr/>
        </p:nvPicPr>
        <p:blipFill>
          <a:blip r:embed="rId2"/>
          <a:stretch>
            <a:fillRect/>
          </a:stretch>
        </p:blipFill>
        <p:spPr>
          <a:xfrm>
            <a:off x="-1" y="0"/>
            <a:ext cx="5850983" cy="5031667"/>
          </a:xfrm>
          <a:prstGeom prst="rect">
            <a:avLst/>
          </a:prstGeom>
        </p:spPr>
      </p:pic>
      <p:sp>
        <p:nvSpPr>
          <p:cNvPr id="7" name="TextBox 6">
            <a:extLst>
              <a:ext uri="{FF2B5EF4-FFF2-40B4-BE49-F238E27FC236}">
                <a16:creationId xmlns:a16="http://schemas.microsoft.com/office/drawing/2014/main" id="{7714AA75-3435-2746-A0C6-E9AC92DC5E7B}"/>
              </a:ext>
            </a:extLst>
          </p:cNvPr>
          <p:cNvSpPr txBox="1"/>
          <p:nvPr/>
        </p:nvSpPr>
        <p:spPr>
          <a:xfrm>
            <a:off x="0" y="6039076"/>
            <a:ext cx="12192000" cy="923330"/>
          </a:xfrm>
          <a:prstGeom prst="rect">
            <a:avLst/>
          </a:prstGeom>
          <a:noFill/>
        </p:spPr>
        <p:txBody>
          <a:bodyPr wrap="square" rtlCol="0">
            <a:spAutoFit/>
          </a:bodyPr>
          <a:lstStyle/>
          <a:p>
            <a:r>
              <a:rPr lang="en-US" dirty="0"/>
              <a:t>News headlines from Middle East Eye (</a:t>
            </a:r>
            <a:r>
              <a:rPr lang="en-US" dirty="0">
                <a:hlinkClick r:id="rId3"/>
              </a:rPr>
              <a:t>https://www.middleeasteye.net</a:t>
            </a:r>
            <a:r>
              <a:rPr lang="en-US" dirty="0"/>
              <a:t>), dated June 13, June 15 and June 16 (top to bottom).</a:t>
            </a:r>
          </a:p>
          <a:p>
            <a:r>
              <a:rPr lang="en-US" dirty="0"/>
              <a:t>Map from </a:t>
            </a:r>
            <a:r>
              <a:rPr lang="en-US" dirty="0">
                <a:hlinkClick r:id="rId4"/>
              </a:rPr>
              <a:t>https://syria.liveuamap.com/en</a:t>
            </a:r>
            <a:r>
              <a:rPr lang="en-US" dirty="0"/>
              <a:t>. </a:t>
            </a:r>
          </a:p>
          <a:p>
            <a:endParaRPr lang="en-US" dirty="0"/>
          </a:p>
        </p:txBody>
      </p:sp>
      <p:sp>
        <p:nvSpPr>
          <p:cNvPr id="11" name="TextBox 10">
            <a:extLst>
              <a:ext uri="{FF2B5EF4-FFF2-40B4-BE49-F238E27FC236}">
                <a16:creationId xmlns:a16="http://schemas.microsoft.com/office/drawing/2014/main" id="{9B20C290-24F7-1C4B-A871-8FEC91FCA55D}"/>
              </a:ext>
            </a:extLst>
          </p:cNvPr>
          <p:cNvSpPr txBox="1"/>
          <p:nvPr/>
        </p:nvSpPr>
        <p:spPr>
          <a:xfrm>
            <a:off x="7426361" y="981383"/>
            <a:ext cx="4584775" cy="4524315"/>
          </a:xfrm>
          <a:prstGeom prst="rect">
            <a:avLst/>
          </a:prstGeom>
          <a:noFill/>
        </p:spPr>
        <p:txBody>
          <a:bodyPr wrap="square" rtlCol="0">
            <a:spAutoFit/>
          </a:bodyPr>
          <a:lstStyle/>
          <a:p>
            <a:r>
              <a:rPr lang="en-US" sz="2400" dirty="0"/>
              <a:t>“No Ceasefire in Idlib: Turkish soldiers wounded as clashes continue despite ‘truce’”</a:t>
            </a:r>
          </a:p>
          <a:p>
            <a:endParaRPr lang="en-US" sz="2400" dirty="0"/>
          </a:p>
          <a:p>
            <a:r>
              <a:rPr lang="en-US" sz="2400" dirty="0"/>
              <a:t>“Dozens of combatants reported dead during clashes and air strikes in Syria’s Hama”</a:t>
            </a:r>
          </a:p>
          <a:p>
            <a:endParaRPr lang="en-US" sz="2400" dirty="0"/>
          </a:p>
          <a:p>
            <a:endParaRPr lang="en-US" sz="2400" dirty="0"/>
          </a:p>
          <a:p>
            <a:r>
              <a:rPr lang="en-US" sz="2400" dirty="0"/>
              <a:t>“At least 10 people reported killed by fires engulfing wheat fields in northwest Syria”</a:t>
            </a:r>
          </a:p>
        </p:txBody>
      </p:sp>
      <p:pic>
        <p:nvPicPr>
          <p:cNvPr id="13" name="Picture 12" descr="A picture containing photo, newspaper, showing, text&#10;&#10;Description automatically generated">
            <a:extLst>
              <a:ext uri="{FF2B5EF4-FFF2-40B4-BE49-F238E27FC236}">
                <a16:creationId xmlns:a16="http://schemas.microsoft.com/office/drawing/2014/main" id="{1087984A-B144-0045-B58F-994A83E20427}"/>
              </a:ext>
            </a:extLst>
          </p:cNvPr>
          <p:cNvPicPr>
            <a:picLocks noChangeAspect="1"/>
          </p:cNvPicPr>
          <p:nvPr/>
        </p:nvPicPr>
        <p:blipFill rotWithShape="1">
          <a:blip r:embed="rId5"/>
          <a:srcRect l="1889" t="30000" r="34230" b="9408"/>
          <a:stretch/>
        </p:blipFill>
        <p:spPr>
          <a:xfrm>
            <a:off x="5074668" y="981383"/>
            <a:ext cx="2351693" cy="1603043"/>
          </a:xfrm>
          <a:prstGeom prst="rect">
            <a:avLst/>
          </a:prstGeom>
        </p:spPr>
      </p:pic>
      <p:pic>
        <p:nvPicPr>
          <p:cNvPr id="15" name="Picture 14" descr="A screen shot of a person&#10;&#10;Description automatically generated">
            <a:extLst>
              <a:ext uri="{FF2B5EF4-FFF2-40B4-BE49-F238E27FC236}">
                <a16:creationId xmlns:a16="http://schemas.microsoft.com/office/drawing/2014/main" id="{BEFED957-8D7B-EA4A-98FE-50F24B3D9144}"/>
              </a:ext>
            </a:extLst>
          </p:cNvPr>
          <p:cNvPicPr>
            <a:picLocks noChangeAspect="1"/>
          </p:cNvPicPr>
          <p:nvPr/>
        </p:nvPicPr>
        <p:blipFill rotWithShape="1">
          <a:blip r:embed="rId6"/>
          <a:srcRect l="1614" t="26630" r="32675" b="7314"/>
          <a:stretch/>
        </p:blipFill>
        <p:spPr>
          <a:xfrm>
            <a:off x="5084606" y="2593498"/>
            <a:ext cx="2370218" cy="1666794"/>
          </a:xfrm>
          <a:prstGeom prst="rect">
            <a:avLst/>
          </a:prstGeom>
        </p:spPr>
      </p:pic>
      <p:pic>
        <p:nvPicPr>
          <p:cNvPr id="17" name="Picture 16" descr="A picture containing photo, person, weapon, text&#10;&#10;Description automatically generated">
            <a:extLst>
              <a:ext uri="{FF2B5EF4-FFF2-40B4-BE49-F238E27FC236}">
                <a16:creationId xmlns:a16="http://schemas.microsoft.com/office/drawing/2014/main" id="{F2632E6B-5EBA-A641-8ADB-E89DBBEC09B5}"/>
              </a:ext>
            </a:extLst>
          </p:cNvPr>
          <p:cNvPicPr>
            <a:picLocks noChangeAspect="1"/>
          </p:cNvPicPr>
          <p:nvPr/>
        </p:nvPicPr>
        <p:blipFill rotWithShape="1">
          <a:blip r:embed="rId7"/>
          <a:srcRect l="1111" t="31111" r="30741"/>
          <a:stretch/>
        </p:blipFill>
        <p:spPr>
          <a:xfrm>
            <a:off x="5074667" y="4267241"/>
            <a:ext cx="2372403" cy="1598793"/>
          </a:xfrm>
          <a:prstGeom prst="rect">
            <a:avLst/>
          </a:prstGeom>
        </p:spPr>
      </p:pic>
    </p:spTree>
    <p:extLst>
      <p:ext uri="{BB962C8B-B14F-4D97-AF65-F5344CB8AC3E}">
        <p14:creationId xmlns:p14="http://schemas.microsoft.com/office/powerpoint/2010/main" val="372685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E92DD1A-7C63-6248-B1B5-AF4479B49F0F}"/>
              </a:ext>
            </a:extLst>
          </p:cNvPr>
          <p:cNvSpPr>
            <a:spLocks noGrp="1"/>
          </p:cNvSpPr>
          <p:nvPr>
            <p:ph type="body" idx="1"/>
          </p:nvPr>
        </p:nvSpPr>
        <p:spPr>
          <a:xfrm>
            <a:off x="371956" y="965030"/>
            <a:ext cx="5208588" cy="547818"/>
          </a:xfrm>
          <a:solidFill>
            <a:schemeClr val="accent2">
              <a:lumMod val="60000"/>
              <a:lumOff val="40000"/>
            </a:schemeClr>
          </a:solidFill>
        </p:spPr>
        <p:txBody>
          <a:bodyPr/>
          <a:lstStyle/>
          <a:p>
            <a:r>
              <a:rPr lang="en-US" dirty="0"/>
              <a:t>‘Safe and Dignified Return’?</a:t>
            </a:r>
          </a:p>
        </p:txBody>
      </p:sp>
      <p:sp>
        <p:nvSpPr>
          <p:cNvPr id="9" name="Content Placeholder 8">
            <a:extLst>
              <a:ext uri="{FF2B5EF4-FFF2-40B4-BE49-F238E27FC236}">
                <a16:creationId xmlns:a16="http://schemas.microsoft.com/office/drawing/2014/main" id="{390CB799-C9F2-4C4F-8DF8-5AFB24818FCE}"/>
              </a:ext>
            </a:extLst>
          </p:cNvPr>
          <p:cNvSpPr>
            <a:spLocks noGrp="1"/>
          </p:cNvSpPr>
          <p:nvPr>
            <p:ph sz="half" idx="2"/>
          </p:nvPr>
        </p:nvSpPr>
        <p:spPr>
          <a:xfrm>
            <a:off x="5555144" y="965031"/>
            <a:ext cx="6264900" cy="2850426"/>
          </a:xfrm>
          <a:solidFill>
            <a:schemeClr val="accent2">
              <a:lumMod val="40000"/>
              <a:lumOff val="60000"/>
            </a:schemeClr>
          </a:solidFill>
        </p:spPr>
        <p:txBody>
          <a:bodyPr>
            <a:noAutofit/>
          </a:bodyPr>
          <a:lstStyle/>
          <a:p>
            <a:pPr marL="0" indent="0">
              <a:buNone/>
            </a:pPr>
            <a:r>
              <a:rPr lang="en-US" dirty="0"/>
              <a:t>From Europe:</a:t>
            </a:r>
          </a:p>
          <a:p>
            <a:pPr lvl="1"/>
            <a:r>
              <a:rPr lang="en-US" sz="2800" dirty="0"/>
              <a:t>In March, Denmark passed a policy to begin returning Syrians from Damascus  who were given ”general situation” temporary protection.</a:t>
            </a:r>
          </a:p>
          <a:p>
            <a:pPr lvl="1"/>
            <a:r>
              <a:rPr lang="en-US" sz="2800" dirty="0"/>
              <a:t>As of April, there was a block in Germany on repatriating any Syrians </a:t>
            </a:r>
          </a:p>
          <a:p>
            <a:pPr marL="457200" lvl="1" indent="0">
              <a:buNone/>
            </a:pPr>
            <a:endParaRPr lang="en-US" sz="2800" dirty="0"/>
          </a:p>
          <a:p>
            <a:pPr lvl="1"/>
            <a:endParaRPr lang="en-US" sz="2800" dirty="0"/>
          </a:p>
          <a:p>
            <a:pPr lvl="1"/>
            <a:endParaRPr lang="en-US" sz="2800" dirty="0"/>
          </a:p>
        </p:txBody>
      </p:sp>
      <p:sp>
        <p:nvSpPr>
          <p:cNvPr id="10" name="Text Placeholder 9">
            <a:extLst>
              <a:ext uri="{FF2B5EF4-FFF2-40B4-BE49-F238E27FC236}">
                <a16:creationId xmlns:a16="http://schemas.microsoft.com/office/drawing/2014/main" id="{F6534BC2-2DA8-7A48-9EFA-B0707BB6E20C}"/>
              </a:ext>
            </a:extLst>
          </p:cNvPr>
          <p:cNvSpPr>
            <a:spLocks noGrp="1"/>
          </p:cNvSpPr>
          <p:nvPr>
            <p:ph type="body" sz="quarter" idx="3"/>
          </p:nvPr>
        </p:nvSpPr>
        <p:spPr>
          <a:xfrm>
            <a:off x="346554" y="5387417"/>
            <a:ext cx="5233989" cy="547819"/>
          </a:xfrm>
          <a:solidFill>
            <a:schemeClr val="accent4">
              <a:lumMod val="60000"/>
              <a:lumOff val="40000"/>
            </a:schemeClr>
          </a:solidFill>
        </p:spPr>
        <p:txBody>
          <a:bodyPr/>
          <a:lstStyle/>
          <a:p>
            <a:r>
              <a:rPr lang="en-US" dirty="0"/>
              <a:t>Future of Refugee Displacement </a:t>
            </a:r>
          </a:p>
        </p:txBody>
      </p:sp>
      <p:sp>
        <p:nvSpPr>
          <p:cNvPr id="11" name="Content Placeholder 10">
            <a:extLst>
              <a:ext uri="{FF2B5EF4-FFF2-40B4-BE49-F238E27FC236}">
                <a16:creationId xmlns:a16="http://schemas.microsoft.com/office/drawing/2014/main" id="{1CA809FC-CC11-0C48-ACAD-BC4B3014E252}"/>
              </a:ext>
            </a:extLst>
          </p:cNvPr>
          <p:cNvSpPr>
            <a:spLocks noGrp="1"/>
          </p:cNvSpPr>
          <p:nvPr>
            <p:ph sz="quarter" idx="4"/>
          </p:nvPr>
        </p:nvSpPr>
        <p:spPr>
          <a:xfrm>
            <a:off x="5555144" y="3824941"/>
            <a:ext cx="6264900" cy="2110295"/>
          </a:xfrm>
          <a:solidFill>
            <a:schemeClr val="accent4">
              <a:lumMod val="40000"/>
              <a:lumOff val="60000"/>
            </a:schemeClr>
          </a:solidFill>
        </p:spPr>
        <p:txBody>
          <a:bodyPr>
            <a:normAutofit/>
          </a:bodyPr>
          <a:lstStyle/>
          <a:p>
            <a:r>
              <a:rPr lang="en-US" dirty="0"/>
              <a:t>Ongoing conflicts in the region </a:t>
            </a:r>
          </a:p>
          <a:p>
            <a:r>
              <a:rPr lang="en-US" dirty="0"/>
              <a:t>Emerging instability and conflicts</a:t>
            </a:r>
          </a:p>
          <a:p>
            <a:r>
              <a:rPr lang="en-US" dirty="0"/>
              <a:t>Environmental events</a:t>
            </a:r>
          </a:p>
          <a:p>
            <a:r>
              <a:rPr lang="en-US" dirty="0"/>
              <a:t>Economic insecurity and inflation</a:t>
            </a:r>
          </a:p>
        </p:txBody>
      </p:sp>
      <p:sp>
        <p:nvSpPr>
          <p:cNvPr id="3" name="Slide Number Placeholder 2">
            <a:extLst>
              <a:ext uri="{FF2B5EF4-FFF2-40B4-BE49-F238E27FC236}">
                <a16:creationId xmlns:a16="http://schemas.microsoft.com/office/drawing/2014/main" id="{64DEBCED-3D94-F148-BF1E-7C13AB99ED4A}"/>
              </a:ext>
            </a:extLst>
          </p:cNvPr>
          <p:cNvSpPr>
            <a:spLocks noGrp="1"/>
          </p:cNvSpPr>
          <p:nvPr>
            <p:ph type="sldNum" sz="quarter" idx="12"/>
          </p:nvPr>
        </p:nvSpPr>
        <p:spPr/>
        <p:txBody>
          <a:bodyPr/>
          <a:lstStyle/>
          <a:p>
            <a:fld id="{DE13F44B-DCB3-5249-96D3-1D7333267AAE}" type="slidenum">
              <a:rPr lang="en-US" smtClean="0"/>
              <a:t>15</a:t>
            </a:fld>
            <a:endParaRPr lang="en-US"/>
          </a:p>
        </p:txBody>
      </p:sp>
      <p:sp>
        <p:nvSpPr>
          <p:cNvPr id="12" name="Title 1">
            <a:extLst>
              <a:ext uri="{FF2B5EF4-FFF2-40B4-BE49-F238E27FC236}">
                <a16:creationId xmlns:a16="http://schemas.microsoft.com/office/drawing/2014/main" id="{3CDEB300-A92D-E444-9C49-39F3708B229C}"/>
              </a:ext>
            </a:extLst>
          </p:cNvPr>
          <p:cNvSpPr>
            <a:spLocks noGrp="1"/>
          </p:cNvSpPr>
          <p:nvPr>
            <p:ph type="title"/>
          </p:nvPr>
        </p:nvSpPr>
        <p:spPr>
          <a:xfrm>
            <a:off x="-3512" y="-31086"/>
            <a:ext cx="12192000" cy="1090039"/>
          </a:xfrm>
        </p:spPr>
        <p:txBody>
          <a:bodyPr>
            <a:normAutofit/>
          </a:bodyPr>
          <a:lstStyle/>
          <a:p>
            <a:pPr algn="ctr"/>
            <a:r>
              <a:rPr lang="en-US" sz="3600" dirty="0"/>
              <a:t>The future of refugee displacement and return in the Middle East</a:t>
            </a:r>
          </a:p>
        </p:txBody>
      </p:sp>
      <p:sp>
        <p:nvSpPr>
          <p:cNvPr id="15" name="Content Placeholder 10">
            <a:extLst>
              <a:ext uri="{FF2B5EF4-FFF2-40B4-BE49-F238E27FC236}">
                <a16:creationId xmlns:a16="http://schemas.microsoft.com/office/drawing/2014/main" id="{21351AE9-148C-C940-93BD-6A9E7BAFFF04}"/>
              </a:ext>
            </a:extLst>
          </p:cNvPr>
          <p:cNvSpPr txBox="1">
            <a:spLocks/>
          </p:cNvSpPr>
          <p:nvPr/>
        </p:nvSpPr>
        <p:spPr>
          <a:xfrm>
            <a:off x="0" y="6121479"/>
            <a:ext cx="12191999" cy="9132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From articles on </a:t>
            </a:r>
            <a:r>
              <a:rPr lang="en-US" sz="2000" dirty="0">
                <a:hlinkClick r:id="rId2"/>
              </a:rPr>
              <a:t>www.infomigrants.net</a:t>
            </a:r>
            <a:r>
              <a:rPr lang="en-US" sz="2000" dirty="0"/>
              <a:t>, </a:t>
            </a:r>
            <a:r>
              <a:rPr lang="en-US" sz="2000" dirty="0">
                <a:hlinkClick r:id="rId3"/>
              </a:rPr>
              <a:t>https://syriadirect.org</a:t>
            </a:r>
            <a:r>
              <a:rPr lang="en-US" sz="2000" dirty="0"/>
              <a:t> and </a:t>
            </a:r>
            <a:r>
              <a:rPr lang="en-US" sz="2000" dirty="0">
                <a:hlinkClick r:id="rId4"/>
              </a:rPr>
              <a:t>https://data2.unhcr.org/en/situations/syria_durable_solutions</a:t>
            </a:r>
            <a:r>
              <a:rPr lang="en-US" sz="2000" dirty="0"/>
              <a:t>.</a:t>
            </a:r>
          </a:p>
          <a:p>
            <a:pPr marL="0" indent="0">
              <a:buNone/>
            </a:pPr>
            <a:r>
              <a:rPr lang="en-US" sz="2000" dirty="0"/>
              <a:t> </a:t>
            </a:r>
          </a:p>
        </p:txBody>
      </p:sp>
      <p:pic>
        <p:nvPicPr>
          <p:cNvPr id="16" name="Picture 15">
            <a:extLst>
              <a:ext uri="{FF2B5EF4-FFF2-40B4-BE49-F238E27FC236}">
                <a16:creationId xmlns:a16="http://schemas.microsoft.com/office/drawing/2014/main" id="{054B2492-F753-EA45-96A8-507F310479AA}"/>
              </a:ext>
            </a:extLst>
          </p:cNvPr>
          <p:cNvPicPr>
            <a:picLocks noChangeAspect="1"/>
          </p:cNvPicPr>
          <p:nvPr/>
        </p:nvPicPr>
        <p:blipFill>
          <a:blip r:embed="rId5"/>
          <a:stretch>
            <a:fillRect/>
          </a:stretch>
        </p:blipFill>
        <p:spPr>
          <a:xfrm>
            <a:off x="371955" y="1509624"/>
            <a:ext cx="5183189" cy="3877793"/>
          </a:xfrm>
          <a:prstGeom prst="rect">
            <a:avLst/>
          </a:prstGeom>
        </p:spPr>
      </p:pic>
    </p:spTree>
    <p:extLst>
      <p:ext uri="{BB962C8B-B14F-4D97-AF65-F5344CB8AC3E}">
        <p14:creationId xmlns:p14="http://schemas.microsoft.com/office/powerpoint/2010/main" val="294923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A280234-9319-DC4B-86E5-D44CA415CBB7}"/>
              </a:ext>
            </a:extLst>
          </p:cNvPr>
          <p:cNvSpPr txBox="1"/>
          <p:nvPr/>
        </p:nvSpPr>
        <p:spPr>
          <a:xfrm>
            <a:off x="742950" y="742951"/>
            <a:ext cx="3476625" cy="49625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kern="1200">
                <a:solidFill>
                  <a:srgbClr val="FFFFFF"/>
                </a:solidFill>
                <a:latin typeface="+mj-lt"/>
                <a:ea typeface="+mj-ea"/>
                <a:cs typeface="+mj-cs"/>
              </a:rPr>
              <a:t>Resettlement in the United States</a:t>
            </a:r>
          </a:p>
          <a:p>
            <a:pPr algn="ctr">
              <a:lnSpc>
                <a:spcPct val="90000"/>
              </a:lnSpc>
              <a:spcBef>
                <a:spcPct val="0"/>
              </a:spcBef>
              <a:spcAft>
                <a:spcPts val="600"/>
              </a:spcAft>
            </a:pPr>
            <a:endParaRPr lang="en-US" sz="4800" kern="1200">
              <a:solidFill>
                <a:srgbClr val="FFFFFF"/>
              </a:solidFill>
              <a:latin typeface="+mj-lt"/>
              <a:ea typeface="+mj-ea"/>
              <a:cs typeface="+mj-cs"/>
            </a:endParaRPr>
          </a:p>
        </p:txBody>
      </p:sp>
      <p:pic>
        <p:nvPicPr>
          <p:cNvPr id="3" name="Picture 2" descr="A picture containing screenshot&#10;&#10;Description automatically generated">
            <a:extLst>
              <a:ext uri="{FF2B5EF4-FFF2-40B4-BE49-F238E27FC236}">
                <a16:creationId xmlns:a16="http://schemas.microsoft.com/office/drawing/2014/main" id="{380B4A4B-D58D-4F4F-A6B5-40AA1915E4D0}"/>
              </a:ext>
            </a:extLst>
          </p:cNvPr>
          <p:cNvPicPr>
            <a:picLocks noChangeAspect="1"/>
          </p:cNvPicPr>
          <p:nvPr/>
        </p:nvPicPr>
        <p:blipFill>
          <a:blip r:embed="rId2"/>
          <a:stretch>
            <a:fillRect/>
          </a:stretch>
        </p:blipFill>
        <p:spPr>
          <a:xfrm>
            <a:off x="5153822" y="844321"/>
            <a:ext cx="6553545" cy="5177299"/>
          </a:xfrm>
          <a:prstGeom prst="rect">
            <a:avLst/>
          </a:prstGeom>
        </p:spPr>
      </p:pic>
      <p:sp>
        <p:nvSpPr>
          <p:cNvPr id="9" name="TextBox 8">
            <a:extLst>
              <a:ext uri="{FF2B5EF4-FFF2-40B4-BE49-F238E27FC236}">
                <a16:creationId xmlns:a16="http://schemas.microsoft.com/office/drawing/2014/main" id="{34C928B2-D042-6847-8811-981F10B042BA}"/>
              </a:ext>
            </a:extLst>
          </p:cNvPr>
          <p:cNvSpPr txBox="1"/>
          <p:nvPr/>
        </p:nvSpPr>
        <p:spPr>
          <a:xfrm>
            <a:off x="5153821" y="6167835"/>
            <a:ext cx="6553545" cy="646331"/>
          </a:xfrm>
          <a:prstGeom prst="rect">
            <a:avLst/>
          </a:prstGeom>
          <a:noFill/>
        </p:spPr>
        <p:txBody>
          <a:bodyPr wrap="square" rtlCol="0">
            <a:spAutoFit/>
          </a:bodyPr>
          <a:lstStyle/>
          <a:p>
            <a:r>
              <a:rPr lang="en-US" dirty="0"/>
              <a:t>Source: </a:t>
            </a:r>
          </a:p>
          <a:p>
            <a:r>
              <a:rPr lang="en-US" dirty="0"/>
              <a:t>U.S. Office of Refugee Resettlement. </a:t>
            </a:r>
            <a:r>
              <a:rPr lang="en-US" dirty="0">
                <a:solidFill>
                  <a:srgbClr val="002060"/>
                </a:solidFill>
                <a:hlinkClick r:id="rId3">
                  <a:extLst>
                    <a:ext uri="{A12FA001-AC4F-418D-AE19-62706E023703}">
                      <ahyp:hlinkClr xmlns:ahyp="http://schemas.microsoft.com/office/drawing/2018/hyperlinkcolor" val="tx"/>
                    </a:ext>
                  </a:extLst>
                </a:hlinkClick>
              </a:rPr>
              <a:t>https://www.acf.hhs.gov/orr</a:t>
            </a:r>
            <a:r>
              <a:rPr lang="en-US" dirty="0"/>
              <a:t>.</a:t>
            </a:r>
          </a:p>
        </p:txBody>
      </p:sp>
      <p:sp>
        <p:nvSpPr>
          <p:cNvPr id="2" name="Slide Number Placeholder 1">
            <a:extLst>
              <a:ext uri="{FF2B5EF4-FFF2-40B4-BE49-F238E27FC236}">
                <a16:creationId xmlns:a16="http://schemas.microsoft.com/office/drawing/2014/main" id="{E9D49314-AC3C-384E-BC84-595096598738}"/>
              </a:ext>
            </a:extLst>
          </p:cNvPr>
          <p:cNvSpPr>
            <a:spLocks noGrp="1"/>
          </p:cNvSpPr>
          <p:nvPr>
            <p:ph type="sldNum" sz="quarter" idx="12"/>
          </p:nvPr>
        </p:nvSpPr>
        <p:spPr/>
        <p:txBody>
          <a:bodyPr/>
          <a:lstStyle/>
          <a:p>
            <a:fld id="{DE13F44B-DCB3-5249-96D3-1D7333267AAE}" type="slidenum">
              <a:rPr lang="en-US" smtClean="0"/>
              <a:t>16</a:t>
            </a:fld>
            <a:endParaRPr lang="en-US"/>
          </a:p>
        </p:txBody>
      </p:sp>
    </p:spTree>
    <p:extLst>
      <p:ext uri="{BB962C8B-B14F-4D97-AF65-F5344CB8AC3E}">
        <p14:creationId xmlns:p14="http://schemas.microsoft.com/office/powerpoint/2010/main" val="220806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3">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8" name="TextBox 7">
            <a:extLst>
              <a:ext uri="{FF2B5EF4-FFF2-40B4-BE49-F238E27FC236}">
                <a16:creationId xmlns:a16="http://schemas.microsoft.com/office/drawing/2014/main" id="{BA814217-C1A3-D640-9A10-5EA6A178B517}"/>
              </a:ext>
            </a:extLst>
          </p:cNvPr>
          <p:cNvSpPr txBox="1"/>
          <p:nvPr/>
        </p:nvSpPr>
        <p:spPr>
          <a:xfrm>
            <a:off x="282921" y="5554179"/>
            <a:ext cx="6313822" cy="1096331"/>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pPr>
            <a:r>
              <a:rPr lang="en-US" sz="2200" kern="1200" dirty="0">
                <a:latin typeface="+mj-lt"/>
                <a:ea typeface="+mj-ea"/>
                <a:cs typeface="+mj-cs"/>
              </a:rPr>
              <a:t>Source: Department of State Bureau of Population, Refugees, and Migration; Office of Admissions – Refugee </a:t>
            </a:r>
            <a:r>
              <a:rPr lang="en-US" sz="2200" dirty="0">
                <a:latin typeface="+mj-lt"/>
                <a:ea typeface="+mj-ea"/>
                <a:cs typeface="+mj-cs"/>
              </a:rPr>
              <a:t>Processing Center. </a:t>
            </a:r>
            <a:r>
              <a:rPr lang="en-US" sz="2200" dirty="0">
                <a:latin typeface="+mj-lt"/>
                <a:ea typeface="+mj-ea"/>
                <a:cs typeface="+mj-cs"/>
                <a:hlinkClick r:id="rId2"/>
              </a:rPr>
              <a:t>http://www.wrapsnet.org/admissions-and-arrivals</a:t>
            </a:r>
            <a:r>
              <a:rPr lang="en-US" sz="2200" dirty="0">
                <a:latin typeface="+mj-lt"/>
                <a:ea typeface="+mj-ea"/>
                <a:cs typeface="+mj-cs"/>
              </a:rPr>
              <a:t>.</a:t>
            </a:r>
            <a:endParaRPr lang="en-US" sz="2200" kern="1200" dirty="0">
              <a:latin typeface="+mj-lt"/>
              <a:ea typeface="+mj-ea"/>
              <a:cs typeface="+mj-cs"/>
            </a:endParaRPr>
          </a:p>
        </p:txBody>
      </p:sp>
      <p:sp>
        <p:nvSpPr>
          <p:cNvPr id="3" name="Content Placeholder 2"/>
          <p:cNvSpPr>
            <a:spLocks noGrp="1"/>
          </p:cNvSpPr>
          <p:nvPr>
            <p:ph idx="1"/>
          </p:nvPr>
        </p:nvSpPr>
        <p:spPr>
          <a:xfrm>
            <a:off x="7534655" y="965199"/>
            <a:ext cx="4008101" cy="4020458"/>
          </a:xfrm>
        </p:spPr>
        <p:txBody>
          <a:bodyPr vert="horz" lIns="91440" tIns="45720" rIns="91440" bIns="45720" rtlCol="0" anchor="ctr">
            <a:normAutofit/>
          </a:bodyPr>
          <a:lstStyle/>
          <a:p>
            <a:pPr marL="0"/>
            <a:endParaRPr lang="en-US" sz="2000"/>
          </a:p>
          <a:p>
            <a:pPr marL="0"/>
            <a:endParaRPr lang="en-US" sz="2000"/>
          </a:p>
        </p:txBody>
      </p:sp>
      <p:sp>
        <p:nvSpPr>
          <p:cNvPr id="5" name="TextBox 4">
            <a:extLst>
              <a:ext uri="{FF2B5EF4-FFF2-40B4-BE49-F238E27FC236}">
                <a16:creationId xmlns:a16="http://schemas.microsoft.com/office/drawing/2014/main" id="{E2FDCCDB-FCB6-BB4D-B34C-7E4A61438F96}"/>
              </a:ext>
            </a:extLst>
          </p:cNvPr>
          <p:cNvSpPr txBox="1"/>
          <p:nvPr/>
        </p:nvSpPr>
        <p:spPr>
          <a:xfrm>
            <a:off x="228598" y="123735"/>
            <a:ext cx="11734802" cy="553998"/>
          </a:xfrm>
          <a:prstGeom prst="rect">
            <a:avLst/>
          </a:prstGeom>
          <a:solidFill>
            <a:schemeClr val="tx1"/>
          </a:solidFill>
          <a:ln>
            <a:noFill/>
          </a:ln>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n-US" sz="3000" dirty="0">
                <a:solidFill>
                  <a:schemeClr val="bg1"/>
                </a:solidFill>
              </a:rPr>
              <a:t>U.S. Refugee Admissions from 1975 to May 31, 2019, by Fiscal Year </a:t>
            </a:r>
          </a:p>
        </p:txBody>
      </p:sp>
      <p:sp>
        <p:nvSpPr>
          <p:cNvPr id="9" name="Content Placeholder 2">
            <a:extLst>
              <a:ext uri="{FF2B5EF4-FFF2-40B4-BE49-F238E27FC236}">
                <a16:creationId xmlns:a16="http://schemas.microsoft.com/office/drawing/2014/main" id="{DF2D4031-6EE9-4B45-9EE9-08AEDA28C4B0}"/>
              </a:ext>
            </a:extLst>
          </p:cNvPr>
          <p:cNvSpPr txBox="1">
            <a:spLocks/>
          </p:cNvSpPr>
          <p:nvPr/>
        </p:nvSpPr>
        <p:spPr>
          <a:xfrm>
            <a:off x="654289" y="5604932"/>
            <a:ext cx="4219073" cy="9948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graphicFrame>
        <p:nvGraphicFramePr>
          <p:cNvPr id="10" name="Chart 9">
            <a:extLst>
              <a:ext uri="{FF2B5EF4-FFF2-40B4-BE49-F238E27FC236}">
                <a16:creationId xmlns:a16="http://schemas.microsoft.com/office/drawing/2014/main" id="{154464FE-D02B-7D45-AE57-A094DAB9165D}"/>
              </a:ext>
            </a:extLst>
          </p:cNvPr>
          <p:cNvGraphicFramePr>
            <a:graphicFrameLocks/>
          </p:cNvGraphicFramePr>
          <p:nvPr>
            <p:extLst>
              <p:ext uri="{D42A27DB-BD31-4B8C-83A1-F6EECF244321}">
                <p14:modId xmlns:p14="http://schemas.microsoft.com/office/powerpoint/2010/main" val="293591435"/>
              </p:ext>
            </p:extLst>
          </p:nvPr>
        </p:nvGraphicFramePr>
        <p:xfrm>
          <a:off x="228598" y="723900"/>
          <a:ext cx="11734802" cy="4572040"/>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a:extLst>
              <a:ext uri="{FF2B5EF4-FFF2-40B4-BE49-F238E27FC236}">
                <a16:creationId xmlns:a16="http://schemas.microsoft.com/office/drawing/2014/main" id="{591145BB-1087-E346-81C3-CF3FD2FC5D4C}"/>
              </a:ext>
            </a:extLst>
          </p:cNvPr>
          <p:cNvCxnSpPr/>
          <p:nvPr/>
        </p:nvCxnSpPr>
        <p:spPr>
          <a:xfrm flipV="1">
            <a:off x="2457450" y="965199"/>
            <a:ext cx="0" cy="3835401"/>
          </a:xfrm>
          <a:prstGeom prst="line">
            <a:avLst/>
          </a:prstGeom>
          <a:ln>
            <a:solidFill>
              <a:srgbClr val="FF5C9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C4710E5-8050-C046-A0B5-F00B420ADC07}"/>
              </a:ext>
            </a:extLst>
          </p:cNvPr>
          <p:cNvCxnSpPr/>
          <p:nvPr/>
        </p:nvCxnSpPr>
        <p:spPr>
          <a:xfrm flipV="1">
            <a:off x="7549071" y="965199"/>
            <a:ext cx="0" cy="3835401"/>
          </a:xfrm>
          <a:prstGeom prst="line">
            <a:avLst/>
          </a:prstGeom>
          <a:ln>
            <a:solidFill>
              <a:srgbClr val="FF5C9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DDA562F-6500-5B4B-ACAC-8E12F978401B}"/>
              </a:ext>
            </a:extLst>
          </p:cNvPr>
          <p:cNvCxnSpPr/>
          <p:nvPr/>
        </p:nvCxnSpPr>
        <p:spPr>
          <a:xfrm flipV="1">
            <a:off x="11189074" y="965199"/>
            <a:ext cx="0" cy="3835401"/>
          </a:xfrm>
          <a:prstGeom prst="line">
            <a:avLst/>
          </a:prstGeom>
          <a:ln>
            <a:solidFill>
              <a:srgbClr val="FF5C99"/>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8A4D5A5-B5D2-D24B-97E1-1AA341214677}"/>
              </a:ext>
            </a:extLst>
          </p:cNvPr>
          <p:cNvSpPr txBox="1"/>
          <p:nvPr/>
        </p:nvSpPr>
        <p:spPr>
          <a:xfrm>
            <a:off x="699612" y="1142454"/>
            <a:ext cx="2239019" cy="369332"/>
          </a:xfrm>
          <a:prstGeom prst="rect">
            <a:avLst/>
          </a:prstGeom>
          <a:noFill/>
        </p:spPr>
        <p:txBody>
          <a:bodyPr wrap="square" rtlCol="0">
            <a:spAutoFit/>
          </a:bodyPr>
          <a:lstStyle/>
          <a:p>
            <a:r>
              <a:rPr lang="en-US" dirty="0">
                <a:solidFill>
                  <a:srgbClr val="FF5C99"/>
                </a:solidFill>
              </a:rPr>
              <a:t>1980 Refugee Act</a:t>
            </a:r>
          </a:p>
        </p:txBody>
      </p:sp>
      <p:sp>
        <p:nvSpPr>
          <p:cNvPr id="19" name="TextBox 18">
            <a:extLst>
              <a:ext uri="{FF2B5EF4-FFF2-40B4-BE49-F238E27FC236}">
                <a16:creationId xmlns:a16="http://schemas.microsoft.com/office/drawing/2014/main" id="{2536F98D-0611-B74E-AF81-16B094274DAB}"/>
              </a:ext>
            </a:extLst>
          </p:cNvPr>
          <p:cNvSpPr txBox="1"/>
          <p:nvPr/>
        </p:nvSpPr>
        <p:spPr>
          <a:xfrm>
            <a:off x="5477233" y="1149865"/>
            <a:ext cx="2239019" cy="369332"/>
          </a:xfrm>
          <a:prstGeom prst="rect">
            <a:avLst/>
          </a:prstGeom>
          <a:noFill/>
        </p:spPr>
        <p:txBody>
          <a:bodyPr wrap="square" rtlCol="0">
            <a:spAutoFit/>
          </a:bodyPr>
          <a:lstStyle/>
          <a:p>
            <a:r>
              <a:rPr lang="en-US" dirty="0">
                <a:solidFill>
                  <a:srgbClr val="FF5C99"/>
                </a:solidFill>
              </a:rPr>
              <a:t>September 11, 2001</a:t>
            </a:r>
          </a:p>
        </p:txBody>
      </p:sp>
      <p:sp>
        <p:nvSpPr>
          <p:cNvPr id="2" name="Slide Number Placeholder 1">
            <a:extLst>
              <a:ext uri="{FF2B5EF4-FFF2-40B4-BE49-F238E27FC236}">
                <a16:creationId xmlns:a16="http://schemas.microsoft.com/office/drawing/2014/main" id="{EC7327DE-3336-F144-A9EC-3B1376DFAC6C}"/>
              </a:ext>
            </a:extLst>
          </p:cNvPr>
          <p:cNvSpPr>
            <a:spLocks noGrp="1"/>
          </p:cNvSpPr>
          <p:nvPr>
            <p:ph type="sldNum" sz="quarter" idx="12"/>
          </p:nvPr>
        </p:nvSpPr>
        <p:spPr/>
        <p:txBody>
          <a:bodyPr/>
          <a:lstStyle/>
          <a:p>
            <a:fld id="{DE13F44B-DCB3-5249-96D3-1D7333267AAE}" type="slidenum">
              <a:rPr lang="en-US" smtClean="0"/>
              <a:t>17</a:t>
            </a:fld>
            <a:endParaRPr lang="en-US"/>
          </a:p>
        </p:txBody>
      </p:sp>
    </p:spTree>
    <p:extLst>
      <p:ext uri="{BB962C8B-B14F-4D97-AF65-F5344CB8AC3E}">
        <p14:creationId xmlns:p14="http://schemas.microsoft.com/office/powerpoint/2010/main" val="2902482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LEGO&#10;&#10;Description automatically generated">
            <a:extLst>
              <a:ext uri="{FF2B5EF4-FFF2-40B4-BE49-F238E27FC236}">
                <a16:creationId xmlns:a16="http://schemas.microsoft.com/office/drawing/2014/main" id="{69FEE19F-B407-DF4F-BC1E-91DE0B882EFF}"/>
              </a:ext>
            </a:extLst>
          </p:cNvPr>
          <p:cNvPicPr>
            <a:picLocks noChangeAspect="1"/>
          </p:cNvPicPr>
          <p:nvPr/>
        </p:nvPicPr>
        <p:blipFill>
          <a:blip r:embed="rId2"/>
          <a:stretch>
            <a:fillRect/>
          </a:stretch>
        </p:blipFill>
        <p:spPr>
          <a:xfrm>
            <a:off x="-1" y="778268"/>
            <a:ext cx="12171821" cy="5872903"/>
          </a:xfrm>
          <a:prstGeom prst="rect">
            <a:avLst/>
          </a:prstGeom>
        </p:spPr>
      </p:pic>
      <p:sp>
        <p:nvSpPr>
          <p:cNvPr id="17" name="Rectangle 1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A280234-9319-DC4B-86E5-D44CA415CBB7}"/>
              </a:ext>
            </a:extLst>
          </p:cNvPr>
          <p:cNvSpPr txBox="1"/>
          <p:nvPr/>
        </p:nvSpPr>
        <p:spPr>
          <a:xfrm>
            <a:off x="490536" y="930391"/>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200" kern="1200" dirty="0">
                <a:solidFill>
                  <a:schemeClr val="bg1"/>
                </a:solidFill>
                <a:latin typeface="+mj-lt"/>
                <a:ea typeface="+mj-ea"/>
                <a:cs typeface="+mj-cs"/>
              </a:rPr>
              <a:t>Refugee Arrivals from Fiscal Year 2002 until Present, by State</a:t>
            </a:r>
            <a:r>
              <a:rPr lang="en-US" sz="3200" kern="1200" baseline="30000" dirty="0">
                <a:solidFill>
                  <a:schemeClr val="bg1"/>
                </a:solidFill>
                <a:latin typeface="+mj-lt"/>
                <a:ea typeface="+mj-ea"/>
                <a:cs typeface="+mj-cs"/>
              </a:rPr>
              <a:t>*</a:t>
            </a:r>
            <a:endParaRPr lang="en-US" sz="3200" kern="1200" dirty="0">
              <a:solidFill>
                <a:schemeClr val="bg1"/>
              </a:solidFill>
              <a:latin typeface="+mj-lt"/>
              <a:ea typeface="+mj-ea"/>
              <a:cs typeface="+mj-cs"/>
            </a:endParaRPr>
          </a:p>
          <a:p>
            <a:pPr algn="ctr">
              <a:lnSpc>
                <a:spcPct val="90000"/>
              </a:lnSpc>
              <a:spcBef>
                <a:spcPct val="0"/>
              </a:spcBef>
              <a:spcAft>
                <a:spcPts val="600"/>
              </a:spcAft>
            </a:pPr>
            <a:endParaRPr lang="en-US" sz="3200" kern="1200" dirty="0">
              <a:solidFill>
                <a:schemeClr val="bg1"/>
              </a:solidFill>
              <a:latin typeface="+mj-lt"/>
              <a:ea typeface="+mj-ea"/>
              <a:cs typeface="+mj-cs"/>
            </a:endParaRPr>
          </a:p>
        </p:txBody>
      </p:sp>
      <p:sp>
        <p:nvSpPr>
          <p:cNvPr id="10" name="TextBox 9">
            <a:extLst>
              <a:ext uri="{FF2B5EF4-FFF2-40B4-BE49-F238E27FC236}">
                <a16:creationId xmlns:a16="http://schemas.microsoft.com/office/drawing/2014/main" id="{33D8C000-9B38-534A-824C-554679A96333}"/>
              </a:ext>
            </a:extLst>
          </p:cNvPr>
          <p:cNvSpPr txBox="1"/>
          <p:nvPr/>
        </p:nvSpPr>
        <p:spPr>
          <a:xfrm>
            <a:off x="20179" y="6444343"/>
            <a:ext cx="12151641" cy="413657"/>
          </a:xfrm>
          <a:prstGeom prst="rect">
            <a:avLst/>
          </a:prstGeom>
        </p:spPr>
        <p:txBody>
          <a:bodyPr vert="horz" lIns="91440" tIns="45720" rIns="91440" bIns="45720" rtlCol="0" anchor="ctr">
            <a:normAutofit fontScale="85000" lnSpcReduction="20000"/>
          </a:bodyPr>
          <a:lstStyle/>
          <a:p>
            <a:pPr>
              <a:lnSpc>
                <a:spcPct val="90000"/>
              </a:lnSpc>
              <a:spcBef>
                <a:spcPct val="0"/>
              </a:spcBef>
              <a:spcAft>
                <a:spcPts val="600"/>
              </a:spcAft>
            </a:pPr>
            <a:r>
              <a:rPr lang="en-US" sz="1600" kern="1200" dirty="0">
                <a:latin typeface="+mj-lt"/>
                <a:ea typeface="+mj-ea"/>
                <a:cs typeface="+mj-cs"/>
              </a:rPr>
              <a:t>Source: Department of State Bureau of Population, Refugees, and Migration; Office of Admissions – Refugee </a:t>
            </a:r>
            <a:r>
              <a:rPr lang="en-US" sz="1600" dirty="0">
                <a:latin typeface="+mj-lt"/>
                <a:ea typeface="+mj-ea"/>
                <a:cs typeface="+mj-cs"/>
              </a:rPr>
              <a:t>Processing Center. </a:t>
            </a:r>
            <a:r>
              <a:rPr lang="en-US" sz="1600" dirty="0">
                <a:latin typeface="+mj-lt"/>
                <a:ea typeface="+mj-ea"/>
                <a:cs typeface="+mj-cs"/>
                <a:hlinkClick r:id="rId3"/>
              </a:rPr>
              <a:t>http://www.wrapsnet.org/admissions-and-arrivals</a:t>
            </a:r>
            <a:r>
              <a:rPr lang="en-US" sz="1600" dirty="0">
                <a:latin typeface="+mj-lt"/>
                <a:ea typeface="+mj-ea"/>
                <a:cs typeface="+mj-cs"/>
              </a:rPr>
              <a:t>.</a:t>
            </a:r>
            <a:endParaRPr lang="en-US" sz="1600" kern="1200" dirty="0">
              <a:latin typeface="+mj-lt"/>
              <a:ea typeface="+mj-ea"/>
              <a:cs typeface="+mj-cs"/>
            </a:endParaRPr>
          </a:p>
        </p:txBody>
      </p:sp>
      <p:sp>
        <p:nvSpPr>
          <p:cNvPr id="6" name="TextBox 5">
            <a:extLst>
              <a:ext uri="{FF2B5EF4-FFF2-40B4-BE49-F238E27FC236}">
                <a16:creationId xmlns:a16="http://schemas.microsoft.com/office/drawing/2014/main" id="{EE1CFDA7-B77E-404D-AB10-1A6E005652BF}"/>
              </a:ext>
            </a:extLst>
          </p:cNvPr>
          <p:cNvSpPr txBox="1"/>
          <p:nvPr/>
        </p:nvSpPr>
        <p:spPr>
          <a:xfrm>
            <a:off x="7924800" y="5464629"/>
            <a:ext cx="4071257" cy="646331"/>
          </a:xfrm>
          <a:prstGeom prst="rect">
            <a:avLst/>
          </a:prstGeom>
          <a:noFill/>
        </p:spPr>
        <p:txBody>
          <a:bodyPr wrap="square" rtlCol="0">
            <a:spAutoFit/>
          </a:bodyPr>
          <a:lstStyle/>
          <a:p>
            <a:r>
              <a:rPr lang="en-US" baseline="30000" dirty="0"/>
              <a:t>*The 1,352 refugees resettled  in Alaska, 127 resettled in Hawaii, 49 resettled in Puerto Rico and 5 resettled in Guam for the given period are not show here.</a:t>
            </a:r>
          </a:p>
        </p:txBody>
      </p:sp>
      <p:sp>
        <p:nvSpPr>
          <p:cNvPr id="2" name="Slide Number Placeholder 1">
            <a:extLst>
              <a:ext uri="{FF2B5EF4-FFF2-40B4-BE49-F238E27FC236}">
                <a16:creationId xmlns:a16="http://schemas.microsoft.com/office/drawing/2014/main" id="{4863508C-69EA-FE46-AA7F-E114B11CDD81}"/>
              </a:ext>
            </a:extLst>
          </p:cNvPr>
          <p:cNvSpPr>
            <a:spLocks noGrp="1"/>
          </p:cNvSpPr>
          <p:nvPr>
            <p:ph type="sldNum" sz="quarter" idx="12"/>
          </p:nvPr>
        </p:nvSpPr>
        <p:spPr/>
        <p:txBody>
          <a:bodyPr/>
          <a:lstStyle/>
          <a:p>
            <a:fld id="{DE13F44B-DCB3-5249-96D3-1D7333267AAE}" type="slidenum">
              <a:rPr lang="en-US" smtClean="0"/>
              <a:t>18</a:t>
            </a:fld>
            <a:endParaRPr lang="en-US"/>
          </a:p>
        </p:txBody>
      </p:sp>
    </p:spTree>
    <p:extLst>
      <p:ext uri="{BB962C8B-B14F-4D97-AF65-F5344CB8AC3E}">
        <p14:creationId xmlns:p14="http://schemas.microsoft.com/office/powerpoint/2010/main" val="382667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94CCFA-ADD7-7547-8A8B-583EFDAB2535}"/>
              </a:ext>
            </a:extLst>
          </p:cNvPr>
          <p:cNvSpPr>
            <a:spLocks noGrp="1"/>
          </p:cNvSpPr>
          <p:nvPr>
            <p:ph type="title"/>
          </p:nvPr>
        </p:nvSpPr>
        <p:spPr>
          <a:xfrm>
            <a:off x="838200" y="365125"/>
            <a:ext cx="10515600" cy="1325563"/>
          </a:xfrm>
        </p:spPr>
        <p:txBody>
          <a:bodyPr>
            <a:normAutofit/>
          </a:bodyPr>
          <a:lstStyle/>
          <a:p>
            <a:r>
              <a:rPr lang="en-US" b="1" dirty="0">
                <a:solidFill>
                  <a:schemeClr val="bg1">
                    <a:lumMod val="95000"/>
                    <a:lumOff val="5000"/>
                  </a:schemeClr>
                </a:solidFill>
              </a:rPr>
              <a:t>Additional Resources</a:t>
            </a:r>
          </a:p>
        </p:txBody>
      </p:sp>
      <p:sp>
        <p:nvSpPr>
          <p:cNvPr id="3" name="Content Placeholder 2">
            <a:extLst>
              <a:ext uri="{FF2B5EF4-FFF2-40B4-BE49-F238E27FC236}">
                <a16:creationId xmlns:a16="http://schemas.microsoft.com/office/drawing/2014/main" id="{460A31D9-0465-3942-AFAF-85A398EAF6D9}"/>
              </a:ext>
            </a:extLst>
          </p:cNvPr>
          <p:cNvSpPr>
            <a:spLocks noGrp="1"/>
          </p:cNvSpPr>
          <p:nvPr>
            <p:ph idx="1"/>
          </p:nvPr>
        </p:nvSpPr>
        <p:spPr>
          <a:xfrm>
            <a:off x="838200" y="2472926"/>
            <a:ext cx="10515600" cy="4065986"/>
          </a:xfrm>
        </p:spPr>
        <p:txBody>
          <a:bodyPr anchor="ctr">
            <a:noAutofit/>
          </a:bodyPr>
          <a:lstStyle/>
          <a:p>
            <a:r>
              <a:rPr lang="en-US" dirty="0"/>
              <a:t>Packet (also available on Sakai)</a:t>
            </a:r>
          </a:p>
          <a:p>
            <a:r>
              <a:rPr lang="en-US" dirty="0" err="1"/>
              <a:t>Powerpoint</a:t>
            </a:r>
            <a:r>
              <a:rPr lang="en-US" dirty="0"/>
              <a:t> slides</a:t>
            </a:r>
          </a:p>
          <a:p>
            <a:r>
              <a:rPr lang="en-US" dirty="0"/>
              <a:t>Additional </a:t>
            </a:r>
            <a:r>
              <a:rPr lang="en-US" dirty="0" err="1"/>
              <a:t>powerpoint</a:t>
            </a:r>
            <a:r>
              <a:rPr lang="en-US" dirty="0"/>
              <a:t> slides:</a:t>
            </a:r>
          </a:p>
          <a:p>
            <a:pPr lvl="1"/>
            <a:r>
              <a:rPr lang="en-US" sz="2800" dirty="0"/>
              <a:t>Global Displacement</a:t>
            </a:r>
          </a:p>
          <a:p>
            <a:pPr lvl="1"/>
            <a:r>
              <a:rPr lang="en-US" sz="2800" dirty="0"/>
              <a:t>Refugees in the Middle East</a:t>
            </a:r>
          </a:p>
          <a:p>
            <a:pPr lvl="1"/>
            <a:r>
              <a:rPr lang="en-US" sz="2800" dirty="0"/>
              <a:t>Resettlement</a:t>
            </a:r>
          </a:p>
          <a:p>
            <a:pPr lvl="1"/>
            <a:r>
              <a:rPr lang="en-US" sz="2800" dirty="0"/>
              <a:t>Stories from refugee families resettled in the United States (please share only with your students; note that Eggleston and all names are pseudonyms)</a:t>
            </a:r>
          </a:p>
          <a:p>
            <a:r>
              <a:rPr lang="en-US" dirty="0"/>
              <a:t>Feel free to reach out by e-mail with any questions: </a:t>
            </a:r>
            <a:r>
              <a:rPr lang="en-US" dirty="0">
                <a:hlinkClick r:id="rId2"/>
              </a:rPr>
              <a:t>mdrom@live.unc.edu</a:t>
            </a:r>
            <a:endParaRPr lang="en-US" dirty="0"/>
          </a:p>
          <a:p>
            <a:endParaRPr lang="en-US" dirty="0"/>
          </a:p>
        </p:txBody>
      </p:sp>
      <p:sp>
        <p:nvSpPr>
          <p:cNvPr id="4" name="Slide Number Placeholder 3">
            <a:extLst>
              <a:ext uri="{FF2B5EF4-FFF2-40B4-BE49-F238E27FC236}">
                <a16:creationId xmlns:a16="http://schemas.microsoft.com/office/drawing/2014/main" id="{168F5777-C197-3346-A649-4700E16F5F88}"/>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DE13F44B-DCB3-5249-96D3-1D7333267AAE}" type="slidenum">
              <a:rPr lang="en-US">
                <a:solidFill>
                  <a:schemeClr val="tx1">
                    <a:alpha val="70000"/>
                  </a:schemeClr>
                </a:solidFill>
              </a:rPr>
              <a:pPr>
                <a:spcAft>
                  <a:spcPts val="600"/>
                </a:spcAft>
              </a:pPr>
              <a:t>19</a:t>
            </a:fld>
            <a:endParaRPr lang="en-US">
              <a:solidFill>
                <a:schemeClr val="tx1">
                  <a:alpha val="70000"/>
                </a:schemeClr>
              </a:solidFill>
            </a:endParaRPr>
          </a:p>
        </p:txBody>
      </p:sp>
    </p:spTree>
    <p:extLst>
      <p:ext uri="{BB962C8B-B14F-4D97-AF65-F5344CB8AC3E}">
        <p14:creationId xmlns:p14="http://schemas.microsoft.com/office/powerpoint/2010/main" val="368760924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1222562"/>
            <a:ext cx="12192000" cy="603063"/>
          </a:xfrm>
        </p:spPr>
        <p:txBody>
          <a:bodyPr>
            <a:normAutofit fontScale="90000"/>
          </a:bodyPr>
          <a:lstStyle/>
          <a:p>
            <a:pPr algn="ctr"/>
            <a:r>
              <a:rPr lang="en-US" b="1" dirty="0"/>
              <a:t>Global Displacement: History</a:t>
            </a:r>
            <a:br>
              <a:rPr lang="en-US" dirty="0"/>
            </a:b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a:xfrm>
            <a:off x="838200" y="1524093"/>
            <a:ext cx="10515600" cy="4351338"/>
          </a:xfrm>
        </p:spPr>
        <p:txBody>
          <a:bodyPr>
            <a:normAutofit fontScale="92500" lnSpcReduction="20000"/>
          </a:bodyPr>
          <a:lstStyle/>
          <a:p>
            <a:pPr marL="0" indent="0">
              <a:buNone/>
            </a:pPr>
            <a:r>
              <a:rPr lang="en-US" dirty="0"/>
              <a:t>	People have always been mobile, moving between villages and often migrating from rural to urban areas in search of better economic and personal opportunities. But in the last one hundred years, the proportion of the world’s population that has been forced to leave their homes has increased. </a:t>
            </a:r>
          </a:p>
          <a:p>
            <a:pPr marL="0" indent="0">
              <a:buNone/>
            </a:pPr>
            <a:r>
              <a:rPr lang="en-US" dirty="0"/>
              <a:t>	The Holocaust and the genocide of minority groups in Europe during World War II prompted the formation of the United Nations, the creation of a new global discourse on human rights, and the emergence of a new legal category of ‘refugees’ in 1951. Since the peak of refugees seeking refuge or asylum in other countries following the Second World War, the number of global refugees has continued to rise. Since 1972, the number of refugees has increased as a result of political, economic and - increasingly, environmental - events around the world. At the same time, the countries and regions from which refugees are fleeing has changed over time as well. </a:t>
            </a:r>
          </a:p>
          <a:p>
            <a:pPr marL="0" indent="0">
              <a:buNone/>
            </a:pPr>
            <a:endParaRPr lang="en-US"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20</a:t>
            </a:fld>
            <a:endParaRPr lang="en-US"/>
          </a:p>
        </p:txBody>
      </p:sp>
    </p:spTree>
    <p:extLst>
      <p:ext uri="{BB962C8B-B14F-4D97-AF65-F5344CB8AC3E}">
        <p14:creationId xmlns:p14="http://schemas.microsoft.com/office/powerpoint/2010/main" val="110608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1222562"/>
            <a:ext cx="12192000" cy="603063"/>
          </a:xfrm>
        </p:spPr>
        <p:txBody>
          <a:bodyPr>
            <a:normAutofit fontScale="90000"/>
          </a:bodyPr>
          <a:lstStyle/>
          <a:p>
            <a:pPr algn="ctr"/>
            <a:r>
              <a:rPr lang="en-US" b="1" dirty="0"/>
              <a:t>Global Displacement: Numbers and Definitions</a:t>
            </a:r>
            <a:br>
              <a:rPr lang="en-US" dirty="0"/>
            </a:b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a:xfrm>
            <a:off x="381000" y="1222562"/>
            <a:ext cx="11811000" cy="5498913"/>
          </a:xfrm>
        </p:spPr>
        <p:txBody>
          <a:bodyPr>
            <a:normAutofit fontScale="85000" lnSpcReduction="20000"/>
          </a:bodyPr>
          <a:lstStyle/>
          <a:p>
            <a:pPr marL="0" indent="0">
              <a:buNone/>
            </a:pPr>
            <a:r>
              <a:rPr lang="en-US" dirty="0"/>
              <a:t>Today, globally, there are over 40 million people displaced within their own countries, 25 million refugees, and 5 million people seeking asylum. </a:t>
            </a:r>
          </a:p>
          <a:p>
            <a:pPr marL="0" indent="0">
              <a:buNone/>
            </a:pPr>
            <a:endParaRPr lang="en-US" dirty="0"/>
          </a:p>
          <a:p>
            <a:r>
              <a:rPr lang="en-US" b="1" dirty="0"/>
              <a:t>Internally displaced persons: </a:t>
            </a:r>
            <a:r>
              <a:rPr lang="en-US" dirty="0"/>
              <a:t>“Persons or groups of persons who have been forced or obliged to flee or to leave their homes or places of habitual residence, in particular as a result of or in order to avoid the effects of armed conflict, situations of generalized violence, violations of human rights or natural or human-made disasters, and who have not crossed an internationally recognized State border.” (IOM) </a:t>
            </a:r>
          </a:p>
          <a:p>
            <a:r>
              <a:rPr lang="en-US" b="1" dirty="0"/>
              <a:t>Asylum-seekers (asylees): </a:t>
            </a:r>
            <a:r>
              <a:rPr lang="en-US" dirty="0"/>
              <a:t>“A person who seeks safety from persecution or serious harm in a country other than his or her own and awaits a decision on the application for refugee status under relevant international and national instruments. In case of a negative decision, the person must leave the country and may be expelled, as may any non-national in an irregular or unlawful situation, unless permission to stay is provided on humanitarian or other related grounds.” (IOM)</a:t>
            </a:r>
          </a:p>
          <a:p>
            <a:r>
              <a:rPr lang="en-US" b="1" dirty="0"/>
              <a:t>UNRWA Refugees: </a:t>
            </a:r>
            <a:r>
              <a:rPr lang="en-US" dirty="0"/>
              <a:t>See </a:t>
            </a:r>
            <a:r>
              <a:rPr lang="en-US" dirty="0">
                <a:hlinkClick r:id="rId2"/>
              </a:rPr>
              <a:t>https://www.unrwa.org/palestine-refugees</a:t>
            </a:r>
            <a:r>
              <a:rPr lang="en-US" dirty="0"/>
              <a:t> </a:t>
            </a:r>
          </a:p>
          <a:p>
            <a:r>
              <a:rPr lang="en-US" dirty="0"/>
              <a:t>Additional definitions available from the International Organization for Migration (IOM): </a:t>
            </a:r>
            <a:r>
              <a:rPr lang="en-US" dirty="0">
                <a:hlinkClick r:id="rId3"/>
              </a:rPr>
              <a:t>https://www.iom.int/key-migration-terms#refugee</a:t>
            </a:r>
            <a:r>
              <a:rPr lang="en-US" dirty="0"/>
              <a:t> </a:t>
            </a:r>
          </a:p>
          <a:p>
            <a:endParaRPr lang="en-US"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21</a:t>
            </a:fld>
            <a:endParaRPr lang="en-US"/>
          </a:p>
        </p:txBody>
      </p:sp>
    </p:spTree>
    <p:extLst>
      <p:ext uri="{BB962C8B-B14F-4D97-AF65-F5344CB8AC3E}">
        <p14:creationId xmlns:p14="http://schemas.microsoft.com/office/powerpoint/2010/main" val="1454478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1222562"/>
            <a:ext cx="12192000" cy="603063"/>
          </a:xfrm>
        </p:spPr>
        <p:txBody>
          <a:bodyPr>
            <a:normAutofit fontScale="90000"/>
          </a:bodyPr>
          <a:lstStyle/>
          <a:p>
            <a:pPr algn="ctr"/>
            <a:r>
              <a:rPr lang="en-US" b="1" dirty="0"/>
              <a:t>Refugees in the Middle East: A Regional Strain</a:t>
            </a:r>
            <a:br>
              <a:rPr lang="en-US" dirty="0"/>
            </a:b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a:xfrm>
            <a:off x="838200" y="1222562"/>
            <a:ext cx="10515600" cy="4954401"/>
          </a:xfrm>
        </p:spPr>
        <p:txBody>
          <a:bodyPr>
            <a:normAutofit/>
          </a:bodyPr>
          <a:lstStyle/>
          <a:p>
            <a:pPr marL="0" indent="0">
              <a:buNone/>
            </a:pPr>
            <a:r>
              <a:rPr lang="en-US" dirty="0"/>
              <a:t>	When people flee a country, they may only make it as far as a country that borders their home country. As a result, much of the burden of hosting refugees remains within the same geographic region that people initially fled from. This in turn complicates the stabilization of regions such as the Middle East, Central/Southeast Asia and Central and East Africa, since new groups are always moving across the countries’ borders and resources of water, housing, food and jobs are limited and contended. </a:t>
            </a:r>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22</a:t>
            </a:fld>
            <a:endParaRPr lang="en-US"/>
          </a:p>
        </p:txBody>
      </p:sp>
    </p:spTree>
    <p:extLst>
      <p:ext uri="{BB962C8B-B14F-4D97-AF65-F5344CB8AC3E}">
        <p14:creationId xmlns:p14="http://schemas.microsoft.com/office/powerpoint/2010/main" val="1694815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1C83-FEB8-3B48-8E7C-14620E57DA0C}"/>
              </a:ext>
            </a:extLst>
          </p:cNvPr>
          <p:cNvSpPr>
            <a:spLocks noGrp="1"/>
          </p:cNvSpPr>
          <p:nvPr>
            <p:ph type="title"/>
          </p:nvPr>
        </p:nvSpPr>
        <p:spPr>
          <a:xfrm>
            <a:off x="838200" y="0"/>
            <a:ext cx="10515600" cy="1126693"/>
          </a:xfrm>
        </p:spPr>
        <p:txBody>
          <a:bodyPr/>
          <a:lstStyle/>
          <a:p>
            <a:r>
              <a:rPr lang="en-US" b="1" dirty="0"/>
              <a:t>Refugee Resettlement</a:t>
            </a:r>
          </a:p>
        </p:txBody>
      </p:sp>
      <p:sp>
        <p:nvSpPr>
          <p:cNvPr id="3" name="Content Placeholder 2">
            <a:extLst>
              <a:ext uri="{FF2B5EF4-FFF2-40B4-BE49-F238E27FC236}">
                <a16:creationId xmlns:a16="http://schemas.microsoft.com/office/drawing/2014/main" id="{2766F452-DC83-0C42-8F52-5C6CB7A4CA79}"/>
              </a:ext>
            </a:extLst>
          </p:cNvPr>
          <p:cNvSpPr>
            <a:spLocks noGrp="1"/>
          </p:cNvSpPr>
          <p:nvPr>
            <p:ph idx="1"/>
          </p:nvPr>
        </p:nvSpPr>
        <p:spPr>
          <a:xfrm>
            <a:off x="170329" y="675914"/>
            <a:ext cx="11851341" cy="6045561"/>
          </a:xfrm>
        </p:spPr>
        <p:txBody>
          <a:bodyPr>
            <a:noAutofit/>
          </a:bodyPr>
          <a:lstStyle/>
          <a:p>
            <a:pPr marL="0" indent="0">
              <a:buNone/>
            </a:pPr>
            <a:r>
              <a:rPr lang="en-US" sz="2000" dirty="0"/>
              <a:t>	In most U.S.  states, refugees are welcomed by volunteers from refugee resettlement organizations at the airport and driven to an apartment that has been </a:t>
            </a:r>
            <a:r>
              <a:rPr lang="en-US" sz="2000" dirty="0" err="1"/>
              <a:t>prefurnished</a:t>
            </a:r>
            <a:r>
              <a:rPr lang="en-US" sz="2000" dirty="0"/>
              <a:t> for the family by volunteers. The U.S. government subcontracts with refugee resettlement organizations and these organizations receive government funds for each person in a family. Refugee resettlement organizations use these funds to furnish the house, pay the first three months rent and buy food for the family. In the first three months, kids start school, parents begin learning English and learn to sort through bureaucracy – getting food stamps and other assistance, opening a bank account and completing simple everyday tasks like how to write a check to pay the bills. After three months,  government funds are usually gone and families have to support themselves. While refugees are eligible for food stamps and WIC and also receive medical support for their first year, after their third month they generally have to find a way to pay their rent, which can be difficult at the beginning on a minimum wage job.</a:t>
            </a:r>
          </a:p>
          <a:p>
            <a:pPr marL="0" indent="0">
              <a:buNone/>
            </a:pPr>
            <a:r>
              <a:rPr lang="en-US" sz="2000" dirty="0"/>
              <a:t>	The transition to life in the U.S is also often accompanied by:</a:t>
            </a:r>
          </a:p>
          <a:p>
            <a:pPr lvl="0"/>
            <a:r>
              <a:rPr lang="en-US" sz="2000" dirty="0"/>
              <a:t>Class shifts – the cost of living is high in America (especially for rent) and people who were not necessarily poor in their home country may be confronted with poverty in America</a:t>
            </a:r>
          </a:p>
          <a:p>
            <a:pPr lvl="0"/>
            <a:r>
              <a:rPr lang="en-US" sz="2000" dirty="0"/>
              <a:t>Changes in gender roles – sometimes women are not used to working but have to work in the US to earn enough money.</a:t>
            </a:r>
          </a:p>
          <a:p>
            <a:pPr lvl="0"/>
            <a:r>
              <a:rPr lang="en-US" sz="2000" dirty="0"/>
              <a:t>Changes in work: Men and women are often only able to work at menial jobs because they do not speak English. Even if they had learned a skill of trade in their home country, this degree or certificate does not transfer automatically. </a:t>
            </a:r>
          </a:p>
          <a:p>
            <a:pPr lvl="0"/>
            <a:r>
              <a:rPr lang="en-US" sz="2000" dirty="0"/>
              <a:t>Urban versus rural (and suburban) lifestyles – the place of resettlement may be very different from refugee families’ homes!</a:t>
            </a:r>
          </a:p>
          <a:p>
            <a:pPr lvl="0"/>
            <a:endParaRPr lang="en-US" sz="2000" dirty="0"/>
          </a:p>
        </p:txBody>
      </p:sp>
      <p:sp>
        <p:nvSpPr>
          <p:cNvPr id="4" name="Slide Number Placeholder 3">
            <a:extLst>
              <a:ext uri="{FF2B5EF4-FFF2-40B4-BE49-F238E27FC236}">
                <a16:creationId xmlns:a16="http://schemas.microsoft.com/office/drawing/2014/main" id="{C0F0C289-68F2-1949-B835-6CBF0705C0E9}"/>
              </a:ext>
            </a:extLst>
          </p:cNvPr>
          <p:cNvSpPr>
            <a:spLocks noGrp="1"/>
          </p:cNvSpPr>
          <p:nvPr>
            <p:ph type="sldNum" sz="quarter" idx="12"/>
          </p:nvPr>
        </p:nvSpPr>
        <p:spPr/>
        <p:txBody>
          <a:bodyPr/>
          <a:lstStyle/>
          <a:p>
            <a:fld id="{DE13F44B-DCB3-5249-96D3-1D7333267AAE}" type="slidenum">
              <a:rPr lang="en-US" smtClean="0"/>
              <a:t>23</a:t>
            </a:fld>
            <a:endParaRPr lang="en-US"/>
          </a:p>
        </p:txBody>
      </p:sp>
    </p:spTree>
    <p:extLst>
      <p:ext uri="{BB962C8B-B14F-4D97-AF65-F5344CB8AC3E}">
        <p14:creationId xmlns:p14="http://schemas.microsoft.com/office/powerpoint/2010/main" val="57044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1222562"/>
            <a:ext cx="12192000" cy="603063"/>
          </a:xfrm>
        </p:spPr>
        <p:txBody>
          <a:bodyPr>
            <a:normAutofit fontScale="90000"/>
          </a:bodyPr>
          <a:lstStyle/>
          <a:p>
            <a:pPr algn="ctr"/>
            <a:r>
              <a:rPr lang="en-US" b="1" dirty="0"/>
              <a:t>Refugee Stories from 2018: The Story of </a:t>
            </a:r>
            <a:r>
              <a:rPr lang="en-US" b="1" dirty="0" err="1"/>
              <a:t>Hinan</a:t>
            </a:r>
            <a:r>
              <a:rPr lang="en-US" b="1" dirty="0"/>
              <a:t>, Mohammed, Yusuf, </a:t>
            </a:r>
            <a:r>
              <a:rPr lang="en-US" b="1" dirty="0" err="1"/>
              <a:t>Youssri</a:t>
            </a:r>
            <a:r>
              <a:rPr lang="en-US" b="1" dirty="0"/>
              <a:t>, Omar, </a:t>
            </a:r>
            <a:r>
              <a:rPr lang="en-US" b="1" dirty="0" err="1"/>
              <a:t>Maram</a:t>
            </a:r>
            <a:r>
              <a:rPr lang="en-US" b="1" dirty="0"/>
              <a:t> and </a:t>
            </a:r>
            <a:r>
              <a:rPr lang="en-US" b="1" dirty="0" err="1"/>
              <a:t>Hamudi</a:t>
            </a:r>
            <a:br>
              <a:rPr lang="en-US" dirty="0"/>
            </a:b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a:xfrm>
            <a:off x="0" y="1524093"/>
            <a:ext cx="12192000" cy="4351338"/>
          </a:xfrm>
        </p:spPr>
        <p:txBody>
          <a:bodyPr>
            <a:noAutofit/>
          </a:bodyPr>
          <a:lstStyle/>
          <a:p>
            <a:pPr marL="0" lvl="0" indent="0">
              <a:buNone/>
            </a:pPr>
            <a:r>
              <a:rPr lang="en-US" sz="2400" dirty="0"/>
              <a:t>	35 year-old </a:t>
            </a:r>
            <a:r>
              <a:rPr lang="en-US" sz="2400" dirty="0" err="1"/>
              <a:t>Hinan</a:t>
            </a:r>
            <a:r>
              <a:rPr lang="en-US" sz="2400" dirty="0"/>
              <a:t> and 40 year-old Mohammed fled Aleppo after the Syrian government used chemical attacks on the city. They and their 5 children went to live in Istanbul, Turkey. While they were there, </a:t>
            </a:r>
            <a:r>
              <a:rPr lang="en-US" sz="2400" dirty="0" err="1"/>
              <a:t>Hamudi</a:t>
            </a:r>
            <a:r>
              <a:rPr lang="en-US" sz="2400" dirty="0"/>
              <a:t> (now 8) was diagnosed with leukemia and </a:t>
            </a:r>
            <a:r>
              <a:rPr lang="en-US" sz="2400" dirty="0" err="1"/>
              <a:t>Hinan</a:t>
            </a:r>
            <a:r>
              <a:rPr lang="en-US" sz="2400" dirty="0"/>
              <a:t> spent most of her time in the hospital with him. Mohammed and his two oldest sons Yusuf and </a:t>
            </a:r>
            <a:r>
              <a:rPr lang="en-US" sz="2400" dirty="0" err="1"/>
              <a:t>Youssri</a:t>
            </a:r>
            <a:r>
              <a:rPr lang="en-US" sz="2400" dirty="0"/>
              <a:t> (then 13 and 12) worked in a meat packing plant. Even Omar (now 14, then 9) worked with his brothers; </a:t>
            </a:r>
            <a:r>
              <a:rPr lang="en-US" sz="2400" dirty="0" err="1"/>
              <a:t>Maram</a:t>
            </a:r>
            <a:r>
              <a:rPr lang="en-US" sz="2400" dirty="0"/>
              <a:t> went to Turkish school for a few hours in the afternoon, but did not attend a full day of school.</a:t>
            </a:r>
          </a:p>
          <a:p>
            <a:pPr marL="0" lvl="0" indent="0">
              <a:buNone/>
            </a:pPr>
            <a:r>
              <a:rPr lang="en-US" sz="2400" dirty="0"/>
              <a:t>	In the U.S., the family of 7 lives together in a 2-bedroom apartment. Mohammed, who had learned some Turkish in Istanbul, now works at a restaurant owned by a Turkish man. Yusuf and </a:t>
            </a:r>
            <a:r>
              <a:rPr lang="en-US" sz="2400" dirty="0" err="1"/>
              <a:t>Youssri</a:t>
            </a:r>
            <a:r>
              <a:rPr lang="en-US" sz="2400" dirty="0"/>
              <a:t> attend high school together and work part-time after school. Omar had never gone to school before he arrived in the U.S.– entering 5</a:t>
            </a:r>
            <a:r>
              <a:rPr lang="en-US" sz="2400" baseline="30000" dirty="0"/>
              <a:t>th</a:t>
            </a:r>
            <a:r>
              <a:rPr lang="en-US" sz="2400" dirty="0"/>
              <a:t> grade here – and it has been difficult for him to catch up. </a:t>
            </a:r>
            <a:r>
              <a:rPr lang="en-US" sz="2400" dirty="0" err="1"/>
              <a:t>Maram</a:t>
            </a:r>
            <a:r>
              <a:rPr lang="en-US" sz="2400" dirty="0"/>
              <a:t> and </a:t>
            </a:r>
            <a:r>
              <a:rPr lang="en-US" sz="2400" dirty="0" err="1"/>
              <a:t>Hamudi</a:t>
            </a:r>
            <a:r>
              <a:rPr lang="en-US" sz="2400" dirty="0"/>
              <a:t> miss life in Turkey, where their grandparents, aunts, uncles and cousins are still living, and wish to return. </a:t>
            </a:r>
            <a:r>
              <a:rPr lang="en-US" sz="2400" dirty="0" err="1"/>
              <a:t>Hinan</a:t>
            </a:r>
            <a:r>
              <a:rPr lang="en-US" sz="2400" dirty="0"/>
              <a:t>, who did not attend school in Syria and is illiterate in Arabic, is struggling to learn English.</a:t>
            </a:r>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24</a:t>
            </a:fld>
            <a:endParaRPr lang="en-US"/>
          </a:p>
        </p:txBody>
      </p:sp>
    </p:spTree>
    <p:extLst>
      <p:ext uri="{BB962C8B-B14F-4D97-AF65-F5344CB8AC3E}">
        <p14:creationId xmlns:p14="http://schemas.microsoft.com/office/powerpoint/2010/main" val="3865455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1222562"/>
            <a:ext cx="12192000" cy="603063"/>
          </a:xfrm>
        </p:spPr>
        <p:txBody>
          <a:bodyPr>
            <a:normAutofit fontScale="90000"/>
          </a:bodyPr>
          <a:lstStyle/>
          <a:p>
            <a:pPr algn="ctr"/>
            <a:r>
              <a:rPr lang="en-US" b="1" dirty="0"/>
              <a:t>Refugee Stories from 2018: The Story of Leila, Wael, </a:t>
            </a:r>
            <a:r>
              <a:rPr lang="en-US" b="1" dirty="0" err="1"/>
              <a:t>Hala</a:t>
            </a:r>
            <a:r>
              <a:rPr lang="en-US" b="1" dirty="0"/>
              <a:t>, Yasemin, Murad, Jonathan and Ariel</a:t>
            </a:r>
            <a:br>
              <a:rPr lang="en-US" dirty="0"/>
            </a:b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p:txBody>
          <a:bodyPr>
            <a:normAutofit/>
          </a:bodyPr>
          <a:lstStyle/>
          <a:p>
            <a:pPr marL="0" indent="0">
              <a:buNone/>
            </a:pPr>
            <a:r>
              <a:rPr lang="en-US" dirty="0"/>
              <a:t>	33 year-old Leila and 40 year-old Wael fled Aleppo, Syria to Ankara, Turkey, where they lived prior to being resettled in Eggleston Apartments at the beginning of 2017. Leila only completed elementary school in Syria, and Wael completed 7th grade. Wael, who owned a barbershop in Syria, found initial work as a dishwasher in a workplace cafeteria in Eggleston where he continues to work. He has also taken on extra hours cleaning the workplace’s offices in the evening. Leila worked cleaning houses for a few months during the summer of 2017, but is now focusing on attending English class, shuttling five-year-old Ariel to preschool each day, and caring for her two sons Jonathan and Murad and her older two daughters </a:t>
            </a:r>
            <a:r>
              <a:rPr lang="en-US" dirty="0" err="1"/>
              <a:t>Hala</a:t>
            </a:r>
            <a:r>
              <a:rPr lang="en-US" dirty="0"/>
              <a:t> and Yasemin. </a:t>
            </a:r>
          </a:p>
          <a:p>
            <a:pPr marL="0" indent="0">
              <a:buNone/>
            </a:pPr>
            <a:endParaRPr lang="en-US"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25</a:t>
            </a:fld>
            <a:endParaRPr lang="en-US"/>
          </a:p>
        </p:txBody>
      </p:sp>
    </p:spTree>
    <p:extLst>
      <p:ext uri="{BB962C8B-B14F-4D97-AF65-F5344CB8AC3E}">
        <p14:creationId xmlns:p14="http://schemas.microsoft.com/office/powerpoint/2010/main" val="1472044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838200" y="681037"/>
            <a:ext cx="10515600" cy="603063"/>
          </a:xfrm>
        </p:spPr>
        <p:txBody>
          <a:bodyPr>
            <a:normAutofit fontScale="90000"/>
          </a:bodyPr>
          <a:lstStyle/>
          <a:p>
            <a:pPr algn="ctr"/>
            <a:r>
              <a:rPr lang="en-US" b="1" dirty="0"/>
              <a:t>Refugee Stories from 2018: </a:t>
            </a:r>
            <a:br>
              <a:rPr lang="en-US" b="1" dirty="0"/>
            </a:br>
            <a:r>
              <a:rPr lang="en-US" b="1" dirty="0"/>
              <a:t>The Story of Sara, Hussein, Ahmed, Lulu and Zaid</a:t>
            </a: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p:txBody>
          <a:bodyPr>
            <a:normAutofit lnSpcReduction="10000"/>
          </a:bodyPr>
          <a:lstStyle/>
          <a:p>
            <a:pPr marL="0" indent="0">
              <a:buNone/>
            </a:pPr>
            <a:r>
              <a:rPr lang="en-US" dirty="0"/>
              <a:t>	27 year-old Sara and 37 year-old Hussein live in Provincial Apartments with their three children: 12 year-old Ahmed, 9 year-old Lulu and 6 year-old Zaid. Sara and Hussein fled the Syrian capital Damascus to Aqaba, Jordan and lived there until they arrived in the United States for resettlement in the summer of 2016.  	</a:t>
            </a:r>
          </a:p>
          <a:p>
            <a:pPr marL="0" indent="0">
              <a:buNone/>
            </a:pPr>
            <a:r>
              <a:rPr lang="en-US" dirty="0"/>
              <a:t>	Sara is a high school graduate who aspires to study journalism. She has completed English classes at Eggleston Community College and is now working part-time in retail. Her husband Hussein also graduated high school in Syria. He currently works in a Middle Eastern restaurant and drives for a rideshare service in the evenings. He aspires to open his own Middle Eastern restaurant in Eggleston in the future. Ahmed misses life in Syria and Jordan and wishes to return.</a:t>
            </a:r>
          </a:p>
          <a:p>
            <a:pPr marL="0" indent="0">
              <a:buNone/>
            </a:pPr>
            <a:endParaRPr lang="en-US"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26</a:t>
            </a:fld>
            <a:endParaRPr lang="en-US"/>
          </a:p>
        </p:txBody>
      </p:sp>
    </p:spTree>
    <p:extLst>
      <p:ext uri="{BB962C8B-B14F-4D97-AF65-F5344CB8AC3E}">
        <p14:creationId xmlns:p14="http://schemas.microsoft.com/office/powerpoint/2010/main" val="329787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950261"/>
            <a:ext cx="12192000" cy="365126"/>
          </a:xfrm>
        </p:spPr>
        <p:txBody>
          <a:bodyPr>
            <a:normAutofit fontScale="90000"/>
          </a:bodyPr>
          <a:lstStyle/>
          <a:p>
            <a:pPr algn="ctr"/>
            <a:r>
              <a:rPr lang="en-US" b="1" dirty="0"/>
              <a:t>Refugee Stories from 2018: </a:t>
            </a:r>
            <a:br>
              <a:rPr lang="en-US" b="1" dirty="0"/>
            </a:br>
            <a:r>
              <a:rPr lang="en-US" b="1" dirty="0"/>
              <a:t>The Story of </a:t>
            </a:r>
            <a:r>
              <a:rPr lang="en-US" b="1" dirty="0" err="1"/>
              <a:t>Berfin</a:t>
            </a:r>
            <a:r>
              <a:rPr lang="en-US" b="1" dirty="0"/>
              <a:t>, </a:t>
            </a:r>
            <a:r>
              <a:rPr lang="en-US" b="1" dirty="0" err="1"/>
              <a:t>Welat</a:t>
            </a:r>
            <a:r>
              <a:rPr lang="en-US" b="1" dirty="0"/>
              <a:t>, </a:t>
            </a:r>
            <a:r>
              <a:rPr lang="en-US" b="1" dirty="0" err="1"/>
              <a:t>Sozanne</a:t>
            </a:r>
            <a:r>
              <a:rPr lang="en-US" b="1" dirty="0"/>
              <a:t>, Adar and </a:t>
            </a:r>
            <a:r>
              <a:rPr lang="en-US" b="1" dirty="0" err="1"/>
              <a:t>Hedar</a:t>
            </a: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a:xfrm>
            <a:off x="125506" y="1132824"/>
            <a:ext cx="11689975" cy="5423600"/>
          </a:xfrm>
        </p:spPr>
        <p:txBody>
          <a:bodyPr>
            <a:noAutofit/>
          </a:bodyPr>
          <a:lstStyle/>
          <a:p>
            <a:pPr marL="0" indent="0">
              <a:buNone/>
            </a:pPr>
            <a:r>
              <a:rPr lang="en-US" sz="2200" dirty="0"/>
              <a:t>	33 year-old </a:t>
            </a:r>
            <a:r>
              <a:rPr lang="en-US" sz="2200" dirty="0" err="1"/>
              <a:t>Berfin</a:t>
            </a:r>
            <a:r>
              <a:rPr lang="en-US" sz="2200" dirty="0"/>
              <a:t> and her husband, 27 year-old </a:t>
            </a:r>
            <a:r>
              <a:rPr lang="en-US" sz="2200" dirty="0" err="1"/>
              <a:t>Welat</a:t>
            </a:r>
            <a:r>
              <a:rPr lang="en-US" sz="2200" dirty="0"/>
              <a:t>, fled the northern Syrian city of Afrin to Istanbul, Turkey with their daughter </a:t>
            </a:r>
            <a:r>
              <a:rPr lang="en-US" sz="2200" dirty="0" err="1"/>
              <a:t>Sozanne</a:t>
            </a:r>
            <a:r>
              <a:rPr lang="en-US" sz="2200" dirty="0"/>
              <a:t>, who is now 6. </a:t>
            </a:r>
            <a:r>
              <a:rPr lang="en-US" sz="2200" dirty="0" err="1"/>
              <a:t>Berfin</a:t>
            </a:r>
            <a:r>
              <a:rPr lang="en-US" sz="2200" dirty="0"/>
              <a:t> did not attend school growing up and spoke only Kurdish prior to leaving Syria. </a:t>
            </a:r>
            <a:r>
              <a:rPr lang="en-US" sz="2200" dirty="0" err="1"/>
              <a:t>Welat</a:t>
            </a:r>
            <a:r>
              <a:rPr lang="en-US" sz="2200" dirty="0"/>
              <a:t> completed sixth grade in Syria. Their second daughter, Adar, was born in Turkey and is now 3. Their third daughter, </a:t>
            </a:r>
            <a:r>
              <a:rPr lang="en-US" sz="2200" dirty="0" err="1"/>
              <a:t>Hedar</a:t>
            </a:r>
            <a:r>
              <a:rPr lang="en-US" sz="2200" dirty="0"/>
              <a:t>, was born in Eggleston in 2018. </a:t>
            </a:r>
          </a:p>
          <a:p>
            <a:pPr marL="0" indent="0">
              <a:buNone/>
            </a:pPr>
            <a:r>
              <a:rPr lang="en-US" sz="2200" dirty="0"/>
              <a:t>	</a:t>
            </a:r>
            <a:r>
              <a:rPr lang="en-US" sz="2200" dirty="0" err="1"/>
              <a:t>Welat</a:t>
            </a:r>
            <a:r>
              <a:rPr lang="en-US" sz="2200" dirty="0"/>
              <a:t>, who has had a disability since childhood that limits his ability to walk, has had multiple surgeries since they arrived in the United States at the beginning of 2016. Severe pain limits his ability to work, and </a:t>
            </a:r>
            <a:r>
              <a:rPr lang="en-US" sz="2200" dirty="0" err="1"/>
              <a:t>Berfin</a:t>
            </a:r>
            <a:r>
              <a:rPr lang="en-US" sz="2200" dirty="0"/>
              <a:t> has recently begun working with other Syrian women at a nearby fast food restaurant to help cover the family’s expenses.</a:t>
            </a:r>
          </a:p>
          <a:p>
            <a:pPr marL="0" indent="0">
              <a:buNone/>
            </a:pPr>
            <a:r>
              <a:rPr lang="en-US" sz="2200" dirty="0"/>
              <a:t>	</a:t>
            </a:r>
            <a:r>
              <a:rPr lang="en-US" sz="2200" dirty="0" err="1"/>
              <a:t>Welat</a:t>
            </a:r>
            <a:r>
              <a:rPr lang="en-US" sz="2200" dirty="0"/>
              <a:t> does not feel safe in the United States. In his interview he shares his experience of being robbed while riding his bicycle home from the nearby gas station one night. He feels tired and disappointed with life here. He shares:</a:t>
            </a:r>
          </a:p>
          <a:p>
            <a:pPr marL="0" indent="0">
              <a:buNone/>
            </a:pPr>
            <a:r>
              <a:rPr lang="en-US" sz="2200" i="1" dirty="0"/>
              <a:t>	I don’t feel comfortable here. I actually went to them at the refugee resettlement 	organization and I said to them, “I want to go back. I no want to stay here.” And they said 	to me, “It’s not possible. We can’t do that” – to send me back….I am very tired here in 	America, because of my leg. Disability [support] does not help me [financially] and I don’t 	know what to do.</a:t>
            </a:r>
            <a:endParaRPr lang="en-US" sz="2200"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27</a:t>
            </a:fld>
            <a:endParaRPr lang="en-US"/>
          </a:p>
        </p:txBody>
      </p:sp>
    </p:spTree>
    <p:extLst>
      <p:ext uri="{BB962C8B-B14F-4D97-AF65-F5344CB8AC3E}">
        <p14:creationId xmlns:p14="http://schemas.microsoft.com/office/powerpoint/2010/main" val="4056351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64E71D-8525-E74D-96DC-B89885FAC9A6}"/>
              </a:ext>
            </a:extLst>
          </p:cNvPr>
          <p:cNvSpPr>
            <a:spLocks noGrp="1"/>
          </p:cNvSpPr>
          <p:nvPr>
            <p:ph type="title"/>
          </p:nvPr>
        </p:nvSpPr>
        <p:spPr>
          <a:xfrm>
            <a:off x="0" y="831337"/>
            <a:ext cx="12192000" cy="603063"/>
          </a:xfrm>
        </p:spPr>
        <p:txBody>
          <a:bodyPr>
            <a:normAutofit fontScale="90000"/>
          </a:bodyPr>
          <a:lstStyle/>
          <a:p>
            <a:pPr algn="ctr"/>
            <a:r>
              <a:rPr lang="en-US" b="1" dirty="0"/>
              <a:t>Refugee Stories from 2018: </a:t>
            </a:r>
            <a:br>
              <a:rPr lang="en-US" b="1" dirty="0"/>
            </a:br>
            <a:r>
              <a:rPr lang="en-US" b="1" dirty="0"/>
              <a:t>The Story of Aliyah, Malik, Noah and Jacob</a:t>
            </a:r>
            <a:br>
              <a:rPr lang="en-US" b="1" dirty="0"/>
            </a:br>
            <a:br>
              <a:rPr lang="en-US" dirty="0"/>
            </a:br>
            <a:endParaRPr lang="en-US" dirty="0"/>
          </a:p>
        </p:txBody>
      </p:sp>
      <p:sp>
        <p:nvSpPr>
          <p:cNvPr id="4" name="Content Placeholder 3">
            <a:extLst>
              <a:ext uri="{FF2B5EF4-FFF2-40B4-BE49-F238E27FC236}">
                <a16:creationId xmlns:a16="http://schemas.microsoft.com/office/drawing/2014/main" id="{5E95A191-DF36-C445-A764-567AA358B67D}"/>
              </a:ext>
            </a:extLst>
          </p:cNvPr>
          <p:cNvSpPr>
            <a:spLocks noGrp="1"/>
          </p:cNvSpPr>
          <p:nvPr>
            <p:ph idx="1"/>
          </p:nvPr>
        </p:nvSpPr>
        <p:spPr/>
        <p:txBody>
          <a:bodyPr>
            <a:normAutofit fontScale="92500" lnSpcReduction="20000"/>
          </a:bodyPr>
          <a:lstStyle/>
          <a:p>
            <a:pPr marL="0" indent="0">
              <a:buNone/>
            </a:pPr>
            <a:r>
              <a:rPr lang="en-US" dirty="0"/>
              <a:t>	In 2011, 28 year-old Aliyah and 43 year-old Malik fled Homs, Syria with their two sons Noah (now ten) and Jacob (now nine). Malik owned a used furniture store in Homs. Rather than living in a refugee camp like </a:t>
            </a:r>
            <a:r>
              <a:rPr lang="en-US" dirty="0" err="1"/>
              <a:t>Zataari</a:t>
            </a:r>
            <a:r>
              <a:rPr lang="en-US" dirty="0"/>
              <a:t>, they settled in the capital city of Amman, Jordan, but they faced years of discrimination and persecution there.</a:t>
            </a:r>
          </a:p>
          <a:p>
            <a:pPr marL="0" indent="0">
              <a:buNone/>
            </a:pPr>
            <a:r>
              <a:rPr lang="en-US" dirty="0"/>
              <a:t>	Malik told me that he did not receive wages for the work that he completed in Jordan. Despite their shared language and shared religion with the Jordanian majority, Aliyah tells me that: “we didn’t feel like we belonged.” Noah recalls having boys throw rocks at him on his way to school and describes the time in Jordan as “my worst years…I didn’t like it at all. When I came here, I feel [sic] really comfortable here.”</a:t>
            </a:r>
          </a:p>
          <a:p>
            <a:pPr marL="0" indent="0">
              <a:buNone/>
            </a:pPr>
            <a:r>
              <a:rPr lang="en-US" dirty="0"/>
              <a:t>	In the U.S., Malik has worked in restaurants and painting, and was driving for a rideshare service at the time of the interview.</a:t>
            </a:r>
          </a:p>
          <a:p>
            <a:pPr marL="0" indent="0">
              <a:buNone/>
            </a:pPr>
            <a:endParaRPr lang="en-US" dirty="0"/>
          </a:p>
        </p:txBody>
      </p:sp>
      <p:sp>
        <p:nvSpPr>
          <p:cNvPr id="2" name="Slide Number Placeholder 1">
            <a:extLst>
              <a:ext uri="{FF2B5EF4-FFF2-40B4-BE49-F238E27FC236}">
                <a16:creationId xmlns:a16="http://schemas.microsoft.com/office/drawing/2014/main" id="{460B2667-21C0-1847-A886-963AEB821388}"/>
              </a:ext>
            </a:extLst>
          </p:cNvPr>
          <p:cNvSpPr>
            <a:spLocks noGrp="1"/>
          </p:cNvSpPr>
          <p:nvPr>
            <p:ph type="sldNum" sz="quarter" idx="12"/>
          </p:nvPr>
        </p:nvSpPr>
        <p:spPr/>
        <p:txBody>
          <a:bodyPr/>
          <a:lstStyle/>
          <a:p>
            <a:fld id="{DE13F44B-DCB3-5249-96D3-1D7333267AAE}" type="slidenum">
              <a:rPr lang="en-US" smtClean="0"/>
              <a:t>28</a:t>
            </a:fld>
            <a:endParaRPr lang="en-US"/>
          </a:p>
        </p:txBody>
      </p:sp>
    </p:spTree>
    <p:extLst>
      <p:ext uri="{BB962C8B-B14F-4D97-AF65-F5344CB8AC3E}">
        <p14:creationId xmlns:p14="http://schemas.microsoft.com/office/powerpoint/2010/main" val="1606638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1383</Words>
  <Application>Microsoft Macintosh PowerPoint</Application>
  <PresentationFormat>Widescreen</PresentationFormat>
  <Paragraphs>180</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Refugee  Displacements, Journeys, and  Resettlement Experiences  Dimensions of the Middle East 2019  Michelle S. Dromgold-Sermen  mdrom@live.unc.edu  </vt:lpstr>
      <vt:lpstr>Refugee Displacements, Journeys,  and Resettlement Experiences</vt:lpstr>
      <vt:lpstr>Global Displacement Trivia</vt:lpstr>
      <vt:lpstr>PowerPoint Presentation</vt:lpstr>
      <vt:lpstr>PowerPoint Presentation</vt:lpstr>
      <vt:lpstr> A refugee is someone who has been forced to flee his or her country because of persecution, war or violence.   A refugee has a well-founded fear of persecution for reasons of race, religion, nationality, political opinion or membership in a particular social group.   Definition from:  https://www.unrefugees.org/refugee-facts/what-is-a-refugee/.</vt:lpstr>
      <vt:lpstr>What countries are refugees fleeing?</vt:lpstr>
      <vt:lpstr>Refugees* displaced from countries in the Middle East, 2018</vt:lpstr>
      <vt:lpstr>Refugees* hosted by countries in the Middle East, 2018</vt:lpstr>
      <vt:lpstr>What is life as a refugee like?</vt:lpstr>
      <vt:lpstr>PowerPoint Presentation</vt:lpstr>
      <vt:lpstr>The Story of  Hinan and Mohammed and their five children:  Yusuf, Youssri, Omar, Maram and Hamudi  </vt:lpstr>
      <vt:lpstr>Who is a refugee?   A refugee is someone who has been forced to flee his or her country because of persecution, war or violence.   A refugee has a well-founded fear of persecution for reasons of race, religion, nationality, political opinion or membership in a particular social group.   Definition from:  https://www.unrefugees.org/refugee-facts/what-is-a-refugee/.</vt:lpstr>
      <vt:lpstr>Is the Syrian Civil War over?</vt:lpstr>
      <vt:lpstr>The future of refugee displacement and return in the Middle East</vt:lpstr>
      <vt:lpstr>PowerPoint Presentation</vt:lpstr>
      <vt:lpstr>PowerPoint Presentation</vt:lpstr>
      <vt:lpstr>PowerPoint Presentation</vt:lpstr>
      <vt:lpstr>Additional Resources</vt:lpstr>
      <vt:lpstr>Global Displacement: History   </vt:lpstr>
      <vt:lpstr>Global Displacement: Numbers and Definitions   </vt:lpstr>
      <vt:lpstr>Refugees in the Middle East: A Regional Strain   </vt:lpstr>
      <vt:lpstr>Refugee Resettlement</vt:lpstr>
      <vt:lpstr>Refugee Stories from 2018: The Story of Hinan, Mohammed, Yusuf, Youssri, Omar, Maram and Hamudi   </vt:lpstr>
      <vt:lpstr>Refugee Stories from 2018: The Story of Leila, Wael, Hala, Yasemin, Murad, Jonathan and Ariel   </vt:lpstr>
      <vt:lpstr>Refugee Stories from 2018:  The Story of Sara, Hussein, Ahmed, Lulu and Zaid </vt:lpstr>
      <vt:lpstr>Refugee Stories from 2018:  The Story of Berfin, Welat, Sozanne, Adar and Hedar  </vt:lpstr>
      <vt:lpstr>Refugee Stories from 2018:  The Story of Aliyah, Malik, Noah and Jacob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Refugee  Displacements, Journeys, and  Resettlement Experiences  Dimensions of the Middle East 2019  Michelle S. Dromgold-Sermen  mdrom@live.unc.edu  </dc:title>
  <dc:creator>MSERMEN</dc:creator>
  <cp:lastModifiedBy>MSERMEN</cp:lastModifiedBy>
  <cp:revision>2</cp:revision>
  <dcterms:created xsi:type="dcterms:W3CDTF">2019-06-22T19:26:18Z</dcterms:created>
  <dcterms:modified xsi:type="dcterms:W3CDTF">2019-06-23T12:29:55Z</dcterms:modified>
</cp:coreProperties>
</file>