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271" r:id="rId3"/>
    <p:sldId id="272" r:id="rId4"/>
    <p:sldId id="292" r:id="rId5"/>
    <p:sldId id="257" r:id="rId6"/>
    <p:sldId id="260" r:id="rId7"/>
    <p:sldId id="261" r:id="rId8"/>
    <p:sldId id="293" r:id="rId9"/>
    <p:sldId id="262" r:id="rId10"/>
    <p:sldId id="310" r:id="rId11"/>
    <p:sldId id="311" r:id="rId12"/>
    <p:sldId id="312" r:id="rId13"/>
    <p:sldId id="278" r:id="rId14"/>
    <p:sldId id="297" r:id="rId15"/>
    <p:sldId id="308" r:id="rId16"/>
    <p:sldId id="309" r:id="rId17"/>
    <p:sldId id="277" r:id="rId18"/>
    <p:sldId id="285" r:id="rId19"/>
    <p:sldId id="307" r:id="rId20"/>
    <p:sldId id="286" r:id="rId21"/>
    <p:sldId id="288" r:id="rId22"/>
  </p:sldIdLst>
  <p:sldSz cx="9144000" cy="6858000" type="screen4x3"/>
  <p:notesSz cx="7077075" cy="9363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04" autoAdjust="0"/>
    <p:restoredTop sz="94630" autoAdjust="0"/>
  </p:normalViewPr>
  <p:slideViewPr>
    <p:cSldViewPr>
      <p:cViewPr varScale="1">
        <p:scale>
          <a:sx n="105" d="100"/>
          <a:sy n="105" d="100"/>
        </p:scale>
        <p:origin x="1740" y="84"/>
      </p:cViewPr>
      <p:guideLst>
        <p:guide orient="horz" pos="2160"/>
        <p:guide pos="2880"/>
      </p:guideLst>
    </p:cSldViewPr>
  </p:slideViewPr>
  <p:outlineViewPr>
    <p:cViewPr>
      <p:scale>
        <a:sx n="33" d="100"/>
        <a:sy n="33" d="100"/>
      </p:scale>
      <p:origin x="0" y="-17316"/>
    </p:cViewPr>
  </p:outlineViewPr>
  <p:notesTextViewPr>
    <p:cViewPr>
      <p:scale>
        <a:sx n="1" d="1"/>
        <a:sy n="1" d="1"/>
      </p:scale>
      <p:origin x="0" y="0"/>
    </p:cViewPr>
  </p:notesTextViewPr>
  <p:notesViewPr>
    <p:cSldViewPr>
      <p:cViewPr varScale="1">
        <p:scale>
          <a:sx n="82" d="100"/>
          <a:sy n="82" d="100"/>
        </p:scale>
        <p:origin x="3816" y="1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68154"/>
          </a:xfrm>
          <a:prstGeom prst="rect">
            <a:avLst/>
          </a:prstGeom>
        </p:spPr>
        <p:txBody>
          <a:bodyPr vert="horz" lIns="93936" tIns="46968" rIns="93936" bIns="46968" rtlCol="0"/>
          <a:lstStyle>
            <a:lvl1pPr algn="l">
              <a:defRPr sz="1200"/>
            </a:lvl1pPr>
          </a:lstStyle>
          <a:p>
            <a:endParaRPr lang="en-US"/>
          </a:p>
        </p:txBody>
      </p:sp>
      <p:sp>
        <p:nvSpPr>
          <p:cNvPr id="3" name="Date Placeholder 2"/>
          <p:cNvSpPr>
            <a:spLocks noGrp="1"/>
          </p:cNvSpPr>
          <p:nvPr>
            <p:ph type="dt" idx="1"/>
          </p:nvPr>
        </p:nvSpPr>
        <p:spPr>
          <a:xfrm>
            <a:off x="4008705" y="0"/>
            <a:ext cx="3066733" cy="468154"/>
          </a:xfrm>
          <a:prstGeom prst="rect">
            <a:avLst/>
          </a:prstGeom>
        </p:spPr>
        <p:txBody>
          <a:bodyPr vert="horz" lIns="93936" tIns="46968" rIns="93936" bIns="46968" rtlCol="0"/>
          <a:lstStyle>
            <a:lvl1pPr algn="r">
              <a:defRPr sz="1200"/>
            </a:lvl1pPr>
          </a:lstStyle>
          <a:p>
            <a:fld id="{9C9B730E-6289-4905-B127-7EEF6D2C9067}" type="datetimeFigureOut">
              <a:rPr lang="en-US" smtClean="0"/>
              <a:t>7/6/2019</a:t>
            </a:fld>
            <a:endParaRPr lang="en-US"/>
          </a:p>
        </p:txBody>
      </p:sp>
      <p:sp>
        <p:nvSpPr>
          <p:cNvPr id="4" name="Slide Image Placeholder 3"/>
          <p:cNvSpPr>
            <a:spLocks noGrp="1" noRot="1" noChangeAspect="1"/>
          </p:cNvSpPr>
          <p:nvPr>
            <p:ph type="sldImg" idx="2"/>
          </p:nvPr>
        </p:nvSpPr>
        <p:spPr>
          <a:xfrm>
            <a:off x="1196975" y="701675"/>
            <a:ext cx="4683125" cy="3511550"/>
          </a:xfrm>
          <a:prstGeom prst="rect">
            <a:avLst/>
          </a:prstGeom>
          <a:noFill/>
          <a:ln w="12700">
            <a:solidFill>
              <a:prstClr val="black"/>
            </a:solidFill>
          </a:ln>
        </p:spPr>
        <p:txBody>
          <a:bodyPr vert="horz" lIns="93936" tIns="46968" rIns="93936" bIns="46968" rtlCol="0" anchor="ctr"/>
          <a:lstStyle/>
          <a:p>
            <a:endParaRPr lang="en-US"/>
          </a:p>
        </p:txBody>
      </p:sp>
      <p:sp>
        <p:nvSpPr>
          <p:cNvPr id="5" name="Notes Placeholder 4"/>
          <p:cNvSpPr>
            <a:spLocks noGrp="1"/>
          </p:cNvSpPr>
          <p:nvPr>
            <p:ph type="body" sz="quarter" idx="3"/>
          </p:nvPr>
        </p:nvSpPr>
        <p:spPr>
          <a:xfrm>
            <a:off x="707708" y="4447461"/>
            <a:ext cx="5661660" cy="4213384"/>
          </a:xfrm>
          <a:prstGeom prst="rect">
            <a:avLst/>
          </a:prstGeom>
        </p:spPr>
        <p:txBody>
          <a:bodyPr vert="horz" lIns="93936" tIns="46968" rIns="93936" bIns="4696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93296"/>
            <a:ext cx="3066733" cy="468154"/>
          </a:xfrm>
          <a:prstGeom prst="rect">
            <a:avLst/>
          </a:prstGeom>
        </p:spPr>
        <p:txBody>
          <a:bodyPr vert="horz" lIns="93936" tIns="46968" rIns="93936" bIns="46968" rtlCol="0" anchor="b"/>
          <a:lstStyle>
            <a:lvl1pPr algn="l">
              <a:defRPr sz="1200"/>
            </a:lvl1pPr>
          </a:lstStyle>
          <a:p>
            <a:endParaRPr lang="en-US"/>
          </a:p>
        </p:txBody>
      </p:sp>
      <p:sp>
        <p:nvSpPr>
          <p:cNvPr id="7" name="Slide Number Placeholder 6"/>
          <p:cNvSpPr>
            <a:spLocks noGrp="1"/>
          </p:cNvSpPr>
          <p:nvPr>
            <p:ph type="sldNum" sz="quarter" idx="5"/>
          </p:nvPr>
        </p:nvSpPr>
        <p:spPr>
          <a:xfrm>
            <a:off x="4008705" y="8893296"/>
            <a:ext cx="3066733" cy="468154"/>
          </a:xfrm>
          <a:prstGeom prst="rect">
            <a:avLst/>
          </a:prstGeom>
        </p:spPr>
        <p:txBody>
          <a:bodyPr vert="horz" lIns="93936" tIns="46968" rIns="93936" bIns="46968" rtlCol="0" anchor="b"/>
          <a:lstStyle>
            <a:lvl1pPr algn="r">
              <a:defRPr sz="1200"/>
            </a:lvl1pPr>
          </a:lstStyle>
          <a:p>
            <a:fld id="{259C55E5-CCC4-4C65-A974-27ABB88C3F38}" type="slidenum">
              <a:rPr lang="en-US" smtClean="0"/>
              <a:t>‹#›</a:t>
            </a:fld>
            <a:endParaRPr lang="en-US"/>
          </a:p>
        </p:txBody>
      </p:sp>
    </p:spTree>
    <p:extLst>
      <p:ext uri="{BB962C8B-B14F-4D97-AF65-F5344CB8AC3E}">
        <p14:creationId xmlns:p14="http://schemas.microsoft.com/office/powerpoint/2010/main" val="18519239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global.oup.com/academic/product/diploma-democracy-9780198790631?cc=us&amp;lang=en&amp;" TargetMode="External"/><Relationship Id="rId2" Type="http://schemas.openxmlformats.org/officeDocument/2006/relationships/slide" Target="../slides/slide14.xml"/><Relationship Id="rId1" Type="http://schemas.openxmlformats.org/officeDocument/2006/relationships/notesMaster" Target="../notesMasters/notesMaster1.xml"/><Relationship Id="rId6" Type="http://schemas.openxmlformats.org/officeDocument/2006/relationships/hyperlink" Target="https://dx.doi.org/10.2139/ssrn.2820204" TargetMode="External"/><Relationship Id="rId5" Type="http://schemas.openxmlformats.org/officeDocument/2006/relationships/hyperlink" Target="https://ssrn.com/abstract=2820204" TargetMode="External"/><Relationship Id="rId4" Type="http://schemas.openxmlformats.org/officeDocument/2006/relationships/hyperlink" Target="https://papers.ssrn.com/sol3/papers.cfm?abstract_id=2820204" TargetMode="Externa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59C55E5-CCC4-4C65-A974-27ABB88C3F38}" type="slidenum">
              <a:rPr lang="en-US" smtClean="0"/>
              <a:t>1</a:t>
            </a:fld>
            <a:endParaRPr lang="en-US" dirty="0"/>
          </a:p>
        </p:txBody>
      </p:sp>
    </p:spTree>
    <p:extLst>
      <p:ext uri="{BB962C8B-B14F-4D97-AF65-F5344CB8AC3E}">
        <p14:creationId xmlns:p14="http://schemas.microsoft.com/office/powerpoint/2010/main" val="16597160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59C55E5-CCC4-4C65-A974-27ABB88C3F38}" type="slidenum">
              <a:rPr lang="en-US" smtClean="0"/>
              <a:t>2</a:t>
            </a:fld>
            <a:endParaRPr lang="en-US"/>
          </a:p>
        </p:txBody>
      </p:sp>
    </p:spTree>
    <p:extLst>
      <p:ext uri="{BB962C8B-B14F-4D97-AF65-F5344CB8AC3E}">
        <p14:creationId xmlns:p14="http://schemas.microsoft.com/office/powerpoint/2010/main" val="35351188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59C55E5-CCC4-4C65-A974-27ABB88C3F38}" type="slidenum">
              <a:rPr lang="en-US" smtClean="0"/>
              <a:t>3</a:t>
            </a:fld>
            <a:endParaRPr lang="en-US"/>
          </a:p>
        </p:txBody>
      </p:sp>
    </p:spTree>
    <p:extLst>
      <p:ext uri="{BB962C8B-B14F-4D97-AF65-F5344CB8AC3E}">
        <p14:creationId xmlns:p14="http://schemas.microsoft.com/office/powerpoint/2010/main" val="17035365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59C55E5-CCC4-4C65-A974-27ABB88C3F38}" type="slidenum">
              <a:rPr lang="en-US" smtClean="0"/>
              <a:t>4</a:t>
            </a:fld>
            <a:endParaRPr lang="en-US"/>
          </a:p>
        </p:txBody>
      </p:sp>
    </p:spTree>
    <p:extLst>
      <p:ext uri="{BB962C8B-B14F-4D97-AF65-F5344CB8AC3E}">
        <p14:creationId xmlns:p14="http://schemas.microsoft.com/office/powerpoint/2010/main" val="15903224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59C55E5-CCC4-4C65-A974-27ABB88C3F38}" type="slidenum">
              <a:rPr lang="en-US" smtClean="0"/>
              <a:t>5</a:t>
            </a:fld>
            <a:endParaRPr lang="en-US"/>
          </a:p>
        </p:txBody>
      </p:sp>
    </p:spTree>
    <p:extLst>
      <p:ext uri="{BB962C8B-B14F-4D97-AF65-F5344CB8AC3E}">
        <p14:creationId xmlns:p14="http://schemas.microsoft.com/office/powerpoint/2010/main" val="9919612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59C55E5-CCC4-4C65-A974-27ABB88C3F38}" type="slidenum">
              <a:rPr lang="en-US" smtClean="0"/>
              <a:t>6</a:t>
            </a:fld>
            <a:endParaRPr lang="en-US"/>
          </a:p>
        </p:txBody>
      </p:sp>
    </p:spTree>
    <p:extLst>
      <p:ext uri="{BB962C8B-B14F-4D97-AF65-F5344CB8AC3E}">
        <p14:creationId xmlns:p14="http://schemas.microsoft.com/office/powerpoint/2010/main" val="10749110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59C55E5-CCC4-4C65-A974-27ABB88C3F38}" type="slidenum">
              <a:rPr lang="en-US" smtClean="0"/>
              <a:t>7</a:t>
            </a:fld>
            <a:endParaRPr lang="en-US"/>
          </a:p>
        </p:txBody>
      </p:sp>
    </p:spTree>
    <p:extLst>
      <p:ext uri="{BB962C8B-B14F-4D97-AF65-F5344CB8AC3E}">
        <p14:creationId xmlns:p14="http://schemas.microsoft.com/office/powerpoint/2010/main" val="29917307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9C55E5-CCC4-4C65-A974-27ABB88C3F3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465152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59C55E5-CCC4-4C65-A974-27ABB88C3F38}" type="slidenum">
              <a:rPr lang="en-US" smtClean="0"/>
              <a:t>9</a:t>
            </a:fld>
            <a:endParaRPr lang="en-US"/>
          </a:p>
        </p:txBody>
      </p:sp>
    </p:spTree>
    <p:extLst>
      <p:ext uri="{BB962C8B-B14F-4D97-AF65-F5344CB8AC3E}">
        <p14:creationId xmlns:p14="http://schemas.microsoft.com/office/powerpoint/2010/main" val="11812936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Historically, parties stronger in Europe than US</a:t>
            </a:r>
          </a:p>
          <a:p>
            <a:r>
              <a:rPr lang="en-US" dirty="0"/>
              <a:t>	-played greater role linking citizens to elites/governments and	 structuring political competition</a:t>
            </a:r>
          </a:p>
        </p:txBody>
      </p:sp>
      <p:sp>
        <p:nvSpPr>
          <p:cNvPr id="4" name="Slide Number Placeholder 3"/>
          <p:cNvSpPr>
            <a:spLocks noGrp="1"/>
          </p:cNvSpPr>
          <p:nvPr>
            <p:ph type="sldNum" sz="quarter" idx="5"/>
          </p:nvPr>
        </p:nvSpPr>
        <p:spPr/>
        <p:txBody>
          <a:bodyPr/>
          <a:lstStyle/>
          <a:p>
            <a:fld id="{259C55E5-CCC4-4C65-A974-27ABB88C3F38}" type="slidenum">
              <a:rPr lang="en-US" smtClean="0"/>
              <a:t>13</a:t>
            </a:fld>
            <a:endParaRPr lang="en-US"/>
          </a:p>
        </p:txBody>
      </p:sp>
    </p:spTree>
    <p:extLst>
      <p:ext uri="{BB962C8B-B14F-4D97-AF65-F5344CB8AC3E}">
        <p14:creationId xmlns:p14="http://schemas.microsoft.com/office/powerpoint/2010/main" val="18838682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dirty="0">
                <a:latin typeface="Times New Roman" panose="02020603050405020304" pitchFamily="18" charset="0"/>
                <a:cs typeface="Times New Roman" panose="02020603050405020304" pitchFamily="18" charset="0"/>
              </a:rPr>
              <a:t>Earlier era: socialist activists or Keynesian economists, but…</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by the late twentieth century these parties’ economic policy-making was dominated by “</a:t>
            </a:r>
            <a:r>
              <a:rPr lang="en-US" sz="1600" b="1" dirty="0">
                <a:latin typeface="Times New Roman" panose="02020603050405020304" pitchFamily="18" charset="0"/>
                <a:cs typeface="Times New Roman" panose="02020603050405020304" pitchFamily="18" charset="0"/>
              </a:rPr>
              <a:t>trans-national finance-oriented economist</a:t>
            </a:r>
            <a:r>
              <a:rPr lang="en-US" sz="1600" dirty="0">
                <a:latin typeface="Times New Roman" panose="02020603050405020304" pitchFamily="18" charset="0"/>
                <a:cs typeface="Times New Roman" panose="02020603050405020304" pitchFamily="18" charset="0"/>
              </a:rPr>
              <a:t>s” and </a:t>
            </a:r>
            <a:r>
              <a:rPr lang="en-US" sz="1600" b="1" dirty="0">
                <a:latin typeface="Times New Roman" panose="02020603050405020304" pitchFamily="18" charset="0"/>
                <a:cs typeface="Times New Roman" panose="02020603050405020304" pitchFamily="18" charset="0"/>
              </a:rPr>
              <a:t>neo-liberal think-tank based policy wonks </a:t>
            </a:r>
            <a:r>
              <a:rPr lang="en-US" sz="1600" dirty="0">
                <a:latin typeface="Times New Roman" panose="02020603050405020304" pitchFamily="18" charset="0"/>
                <a:cs typeface="Times New Roman" panose="02020603050405020304" pitchFamily="18" charset="0"/>
              </a:rPr>
              <a:t>who viewed themselves as interpreters of markets and their mission in </a:t>
            </a:r>
            <a:r>
              <a:rPr lang="en-US" sz="1600" b="1" dirty="0">
                <a:latin typeface="Times New Roman" panose="02020603050405020304" pitchFamily="18" charset="0"/>
                <a:cs typeface="Times New Roman" panose="02020603050405020304" pitchFamily="18" charset="0"/>
              </a:rPr>
              <a:t>technocratic, efficiency terms </a:t>
            </a:r>
            <a:r>
              <a:rPr lang="en-US" sz="1600" dirty="0">
                <a:latin typeface="Times New Roman" panose="02020603050405020304" pitchFamily="18" charset="0"/>
                <a:cs typeface="Times New Roman" panose="02020603050405020304" pitchFamily="18" charset="0"/>
              </a:rPr>
              <a:t>and accordingly urged the left to embrace globalization, de-regulation, welfare-state retrenchment and other reforms that alienated and angered their traditional voters. </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overall leadership shifted towards a </a:t>
            </a:r>
            <a:r>
              <a:rPr lang="en-US" sz="1600" u="sng" dirty="0">
                <a:latin typeface="Times New Roman" panose="02020603050405020304" pitchFamily="18" charset="0"/>
                <a:cs typeface="Times New Roman" panose="02020603050405020304" pitchFamily="18" charset="0"/>
                <a:hlinkClick r:id="rId3"/>
              </a:rPr>
              <a:t>highly-educated elite</a:t>
            </a:r>
            <a:r>
              <a:rPr lang="en-US" sz="1600" u="sng" dirty="0">
                <a:latin typeface="Times New Roman" panose="02020603050405020304" pitchFamily="18" charset="0"/>
                <a:cs typeface="Times New Roman" panose="02020603050405020304" pitchFamily="18" charset="0"/>
              </a:rPr>
              <a:t> </a:t>
            </a:r>
            <a:r>
              <a:rPr lang="en-US" sz="1600" dirty="0">
                <a:latin typeface="Times New Roman" panose="02020603050405020304" pitchFamily="18" charset="0"/>
                <a:cs typeface="Times New Roman" panose="02020603050405020304" pitchFamily="18" charset="0"/>
              </a:rPr>
              <a:t>whose preferences, particularly on issues like the benefits of the E.U., immigration and cultural change </a:t>
            </a:r>
            <a:r>
              <a:rPr lang="en-US" sz="1600" u="sng" dirty="0">
                <a:latin typeface="Times New Roman" panose="02020603050405020304" pitchFamily="18" charset="0"/>
                <a:cs typeface="Times New Roman" panose="02020603050405020304" pitchFamily="18" charset="0"/>
                <a:hlinkClick r:id="rId4"/>
              </a:rPr>
              <a:t>diverged greatly from those of their traditional voters</a:t>
            </a:r>
            <a:r>
              <a:rPr lang="en-US" sz="1600" dirty="0">
                <a:latin typeface="Times New Roman" panose="02020603050405020304" pitchFamily="18" charset="0"/>
                <a:cs typeface="Times New Roman" panose="02020603050405020304" pitchFamily="18" charset="0"/>
              </a:rPr>
              <a:t>.</a:t>
            </a:r>
          </a:p>
          <a:p>
            <a:endParaRPr lang="en-US" dirty="0"/>
          </a:p>
          <a:p>
            <a:r>
              <a:rPr lang="en-US" b="1" dirty="0"/>
              <a:t>Brady, David W. and </a:t>
            </a:r>
            <a:r>
              <a:rPr lang="en-US" b="1" dirty="0" err="1"/>
              <a:t>Ferejohn</a:t>
            </a:r>
            <a:r>
              <a:rPr lang="en-US" b="1" dirty="0"/>
              <a:t>, John A. and </a:t>
            </a:r>
            <a:r>
              <a:rPr lang="en-US" b="1" dirty="0" err="1"/>
              <a:t>Paparo</a:t>
            </a:r>
            <a:r>
              <a:rPr lang="en-US" b="1" dirty="0"/>
              <a:t>, Aldo, </a:t>
            </a:r>
            <a:r>
              <a:rPr lang="en-US" dirty="0"/>
              <a:t>Immigration Attitudes and the Politics of Globalization (August 7, 2016). Available at SSRN: </a:t>
            </a:r>
            <a:r>
              <a:rPr lang="en-US" u="sng" dirty="0">
                <a:hlinkClick r:id="rId5"/>
              </a:rPr>
              <a:t>https://ssrn.com/abstract=2820204</a:t>
            </a:r>
            <a:r>
              <a:rPr lang="en-US" dirty="0"/>
              <a:t> or </a:t>
            </a:r>
            <a:r>
              <a:rPr lang="en-US" u="sng" dirty="0">
                <a:hlinkClick r:id="rId6"/>
              </a:rPr>
              <a:t>http://dx.doi.org/10.2139/ssrn.2820204</a:t>
            </a:r>
            <a:endParaRPr lang="en-US" dirty="0"/>
          </a:p>
        </p:txBody>
      </p:sp>
      <p:sp>
        <p:nvSpPr>
          <p:cNvPr id="4" name="Slide Number Placeholder 3"/>
          <p:cNvSpPr>
            <a:spLocks noGrp="1"/>
          </p:cNvSpPr>
          <p:nvPr>
            <p:ph type="sldNum" sz="quarter" idx="5"/>
          </p:nvPr>
        </p:nvSpPr>
        <p:spPr/>
        <p:txBody>
          <a:bodyPr/>
          <a:lstStyle/>
          <a:p>
            <a:fld id="{259C55E5-CCC4-4C65-A974-27ABB88C3F38}" type="slidenum">
              <a:rPr lang="en-US" smtClean="0"/>
              <a:t>14</a:t>
            </a:fld>
            <a:endParaRPr lang="en-US"/>
          </a:p>
        </p:txBody>
      </p:sp>
    </p:spTree>
    <p:extLst>
      <p:ext uri="{BB962C8B-B14F-4D97-AF65-F5344CB8AC3E}">
        <p14:creationId xmlns:p14="http://schemas.microsoft.com/office/powerpoint/2010/main" val="19440760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buAutoNum type="arabicPeriod"/>
            </a:pPr>
            <a:endParaRPr lang="en-US" sz="1400" dirty="0">
              <a:latin typeface="Times New Roman" panose="02020603050405020304" pitchFamily="18" charset="0"/>
              <a:cs typeface="Times New Roman" panose="02020603050405020304" pitchFamily="18" charset="0"/>
            </a:endParaRPr>
          </a:p>
          <a:p>
            <a:pPr marL="342900" indent="-342900">
              <a:buAutoNum type="arabicPeriod"/>
            </a:pPr>
            <a:r>
              <a:rPr lang="en-US" sz="1400" dirty="0">
                <a:latin typeface="Times New Roman" panose="02020603050405020304" pitchFamily="18" charset="0"/>
                <a:cs typeface="Times New Roman" panose="02020603050405020304" pitchFamily="18" charset="0"/>
              </a:rPr>
              <a:t>literally forced democratically expressed votes to be nullified</a:t>
            </a:r>
          </a:p>
          <a:p>
            <a:pPr lvl="1"/>
            <a:r>
              <a:rPr lang="en-US" sz="1400" dirty="0">
                <a:latin typeface="Times New Roman" panose="02020603050405020304" pitchFamily="18" charset="0"/>
                <a:cs typeface="Times New Roman" panose="02020603050405020304" pitchFamily="18" charset="0"/>
              </a:rPr>
              <a:t>-clearest in Greece…..GO TO JUNCKER QUOTE</a:t>
            </a:r>
          </a:p>
          <a:p>
            <a:pPr lvl="1"/>
            <a:endParaRPr lang="en-US" sz="1400" dirty="0">
              <a:latin typeface="Times New Roman" panose="02020603050405020304" pitchFamily="18" charset="0"/>
              <a:cs typeface="Times New Roman" panose="02020603050405020304" pitchFamily="18" charset="0"/>
            </a:endParaRPr>
          </a:p>
          <a:p>
            <a:pPr marL="342900" indent="-342900">
              <a:buAutoNum type="arabicPeriod"/>
            </a:pPr>
            <a:endParaRPr lang="en-US" sz="1400" dirty="0">
              <a:latin typeface="Times New Roman" panose="02020603050405020304" pitchFamily="18" charset="0"/>
              <a:cs typeface="Times New Roman" panose="02020603050405020304" pitchFamily="18" charset="0"/>
            </a:endParaRPr>
          </a:p>
          <a:p>
            <a:pPr marL="342900" indent="-342900">
              <a:buAutoNum type="arabicPeriod"/>
            </a:pPr>
            <a:r>
              <a:rPr lang="en-US" sz="1400" dirty="0">
                <a:latin typeface="Times New Roman" panose="02020603050405020304" pitchFamily="18" charset="0"/>
                <a:cs typeface="Times New Roman" panose="02020603050405020304" pitchFamily="18" charset="0"/>
              </a:rPr>
              <a:t>took key economic tools out of hands of democratically elected national governments</a:t>
            </a:r>
          </a:p>
          <a:p>
            <a:pPr lvl="1"/>
            <a:r>
              <a:rPr lang="en-US" sz="1400" dirty="0">
                <a:latin typeface="Times New Roman" panose="02020603050405020304" pitchFamily="18" charset="0"/>
                <a:cs typeface="Times New Roman" panose="02020603050405020304" pitchFamily="18" charset="0"/>
              </a:rPr>
              <a:t>BICKERTON’S IDEA OF “member-states” to capture reduced</a:t>
            </a:r>
          </a:p>
          <a:p>
            <a:pPr lvl="1"/>
            <a:r>
              <a:rPr lang="en-US" sz="1400" dirty="0">
                <a:latin typeface="Times New Roman" panose="02020603050405020304" pitchFamily="18" charset="0"/>
                <a:cs typeface="Times New Roman" panose="02020603050405020304" pitchFamily="18" charset="0"/>
              </a:rPr>
              <a:t>sovereignty</a:t>
            </a:r>
          </a:p>
          <a:p>
            <a:pPr lvl="1"/>
            <a:endParaRPr lang="en-US" sz="1400" dirty="0">
              <a:latin typeface="Times New Roman" panose="02020603050405020304" pitchFamily="18" charset="0"/>
              <a:cs typeface="Times New Roman" panose="02020603050405020304" pitchFamily="18" charset="0"/>
            </a:endParaRPr>
          </a:p>
          <a:p>
            <a:pPr lvl="1"/>
            <a:endParaRPr lang="en-US" sz="1400" dirty="0">
              <a:latin typeface="Times New Roman" panose="02020603050405020304" pitchFamily="18" charset="0"/>
              <a:cs typeface="Times New Roman" panose="02020603050405020304" pitchFamily="18" charset="0"/>
            </a:endParaRPr>
          </a:p>
          <a:p>
            <a:pPr marL="0" lvl="1"/>
            <a:endParaRPr lang="en-US" sz="1400" dirty="0">
              <a:latin typeface="Times New Roman" panose="02020603050405020304" pitchFamily="18" charset="0"/>
              <a:cs typeface="Times New Roman" panose="02020603050405020304" pitchFamily="18" charset="0"/>
            </a:endParaRPr>
          </a:p>
          <a:p>
            <a:pPr lvl="1"/>
            <a:endParaRPr lang="en-US" sz="1400"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259C55E5-CCC4-4C65-A974-27ABB88C3F38}" type="slidenum">
              <a:rPr lang="en-US" smtClean="0"/>
              <a:t>15</a:t>
            </a:fld>
            <a:endParaRPr lang="en-US"/>
          </a:p>
        </p:txBody>
      </p:sp>
    </p:spTree>
    <p:extLst>
      <p:ext uri="{BB962C8B-B14F-4D97-AF65-F5344CB8AC3E}">
        <p14:creationId xmlns:p14="http://schemas.microsoft.com/office/powerpoint/2010/main" val="7202006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59C55E5-CCC4-4C65-A974-27ABB88C3F38}" type="slidenum">
              <a:rPr lang="en-US" smtClean="0"/>
              <a:t>16</a:t>
            </a:fld>
            <a:endParaRPr lang="en-US"/>
          </a:p>
        </p:txBody>
      </p:sp>
    </p:spTree>
    <p:extLst>
      <p:ext uri="{BB962C8B-B14F-4D97-AF65-F5344CB8AC3E}">
        <p14:creationId xmlns:p14="http://schemas.microsoft.com/office/powerpoint/2010/main" val="39424118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7707" y="4448016"/>
            <a:ext cx="5661660" cy="4213384"/>
          </a:xfrm>
        </p:spPr>
        <p:txBody>
          <a:bodyPr/>
          <a:lstStyle/>
          <a:p>
            <a:r>
              <a:rPr lang="en-US" sz="1800" dirty="0">
                <a:latin typeface="Times New Roman" panose="02020603050405020304" pitchFamily="18" charset="0"/>
                <a:cs typeface="Times New Roman" panose="02020603050405020304" pitchFamily="18" charset="0"/>
              </a:rPr>
              <a:t>EPITOME OF THIS TREND WAS CENTRAL BANKS AND IN PARTICULAR ECB</a:t>
            </a:r>
          </a:p>
          <a:p>
            <a:endParaRPr lang="en-US" sz="1800" dirty="0">
              <a:latin typeface="Times New Roman" panose="02020603050405020304" pitchFamily="18" charset="0"/>
              <a:cs typeface="Times New Roman" panose="02020603050405020304" pitchFamily="18" charset="0"/>
            </a:endParaRPr>
          </a:p>
          <a:p>
            <a:r>
              <a:rPr lang="en-US" sz="1800" dirty="0">
                <a:latin typeface="Times New Roman" panose="02020603050405020304" pitchFamily="18" charset="0"/>
                <a:cs typeface="Times New Roman" panose="02020603050405020304" pitchFamily="18" charset="0"/>
              </a:rPr>
              <a:t>ECB:  granted increasing independence </a:t>
            </a:r>
            <a:r>
              <a:rPr lang="en-US" sz="1800" i="1" dirty="0">
                <a:latin typeface="Times New Roman" panose="02020603050405020304" pitchFamily="18" charset="0"/>
                <a:cs typeface="Times New Roman" panose="02020603050405020304" pitchFamily="18" charset="0"/>
              </a:rPr>
              <a:t>and</a:t>
            </a:r>
            <a:r>
              <a:rPr lang="en-US" sz="1800" dirty="0">
                <a:latin typeface="Times New Roman" panose="02020603050405020304" pitchFamily="18" charset="0"/>
                <a:cs typeface="Times New Roman" panose="02020603050405020304" pitchFamily="18" charset="0"/>
              </a:rPr>
              <a:t> increasing power over the past decades,	purchasing sovereign debt, intervening in commercial debt, real-estate, and mortgage markets and being granted oversight over financial	systems. </a:t>
            </a:r>
          </a:p>
          <a:p>
            <a:endParaRPr lang="en-US" sz="1800" dirty="0">
              <a:latin typeface="Times New Roman" panose="02020603050405020304" pitchFamily="18" charset="0"/>
              <a:cs typeface="Times New Roman" panose="02020603050405020304" pitchFamily="18" charset="0"/>
            </a:endParaRPr>
          </a:p>
          <a:p>
            <a:endParaRPr lang="en-US" dirty="0"/>
          </a:p>
          <a:p>
            <a:r>
              <a:rPr lang="en-US" dirty="0"/>
              <a:t> </a:t>
            </a:r>
          </a:p>
        </p:txBody>
      </p:sp>
      <p:sp>
        <p:nvSpPr>
          <p:cNvPr id="4" name="Slide Number Placeholder 3"/>
          <p:cNvSpPr>
            <a:spLocks noGrp="1"/>
          </p:cNvSpPr>
          <p:nvPr>
            <p:ph type="sldNum" sz="quarter" idx="5"/>
          </p:nvPr>
        </p:nvSpPr>
        <p:spPr/>
        <p:txBody>
          <a:bodyPr/>
          <a:lstStyle/>
          <a:p>
            <a:fld id="{259C55E5-CCC4-4C65-A974-27ABB88C3F38}" type="slidenum">
              <a:rPr lang="en-US" smtClean="0"/>
              <a:t>17</a:t>
            </a:fld>
            <a:endParaRPr lang="en-US"/>
          </a:p>
        </p:txBody>
      </p:sp>
    </p:spTree>
    <p:extLst>
      <p:ext uri="{BB962C8B-B14F-4D97-AF65-F5344CB8AC3E}">
        <p14:creationId xmlns:p14="http://schemas.microsoft.com/office/powerpoint/2010/main" val="36211257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1. PARSIMONY VS ACCURACY</a:t>
            </a:r>
          </a:p>
          <a:p>
            <a:pPr marL="234841" indent="-234841">
              <a:buAutoNum type="arabicPeriod"/>
            </a:pPr>
            <a:endParaRPr lang="en-US" dirty="0">
              <a:latin typeface="Times New Roman" panose="02020603050405020304" pitchFamily="18" charset="0"/>
              <a:cs typeface="Times New Roman" panose="02020603050405020304" pitchFamily="18" charset="0"/>
            </a:endParaRPr>
          </a:p>
          <a:p>
            <a:pPr marL="228600" indent="-228600">
              <a:buAutoNum type="arabicPeriod" startAt="2"/>
            </a:pPr>
            <a:r>
              <a:rPr lang="en-US" dirty="0">
                <a:latin typeface="Times New Roman" panose="02020603050405020304" pitchFamily="18" charset="0"/>
                <a:cs typeface="Times New Roman" panose="02020603050405020304" pitchFamily="18" charset="0"/>
              </a:rPr>
              <a:t>INSTITUTIONS TRANSLATE LONG-TERM, STRUCTURAL TRENDS INTO POLI SPHERE</a:t>
            </a:r>
          </a:p>
          <a:p>
            <a:pPr marL="228600" indent="-228600">
              <a:buAutoNum type="arabicPeriod" startAt="2"/>
            </a:pP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They must therefore be crucial part of any COMPLETE explanation demo dissatisfaction and populism</a:t>
            </a:r>
          </a:p>
          <a:p>
            <a:r>
              <a:rPr lang="en-US" dirty="0">
                <a:latin typeface="Times New Roman" panose="02020603050405020304" pitchFamily="18" charset="0"/>
                <a:cs typeface="Times New Roman" panose="02020603050405020304" pitchFamily="18" charset="0"/>
              </a:rPr>
              <a:t>	SKOCPOL: can they respond to challenges?</a:t>
            </a:r>
          </a:p>
          <a:p>
            <a:pPr marL="58738" lvl="1"/>
            <a:r>
              <a:rPr lang="en-US" dirty="0">
                <a:latin typeface="Times New Roman" panose="02020603050405020304" pitchFamily="18" charset="0"/>
                <a:cs typeface="Times New Roman" panose="02020603050405020304" pitchFamily="18" charset="0"/>
              </a:rPr>
              <a:t>	HUNTINGTON: can they recognize and respond to citizen demands?</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EVIDENCE SAYS “no”</a:t>
            </a:r>
          </a:p>
          <a:p>
            <a:endParaRPr lang="en-US" dirty="0">
              <a:latin typeface="Times New Roman" panose="02020603050405020304" pitchFamily="18" charset="0"/>
              <a:cs typeface="Times New Roman" panose="02020603050405020304" pitchFamily="18" charset="0"/>
            </a:endParaRPr>
          </a:p>
          <a:p>
            <a:r>
              <a:rPr lang="en-US" dirty="0"/>
              <a:t>-leaving many people feeling UNREPRESENTED AND PROBLEMS IGNORED</a:t>
            </a:r>
          </a:p>
          <a:p>
            <a:endParaRPr lang="en-US" dirty="0"/>
          </a:p>
          <a:p>
            <a:r>
              <a:rPr lang="en-US" dirty="0"/>
              <a:t>3. As one leader of the “yellow vests” movement in France explained….</a:t>
            </a:r>
          </a:p>
          <a:p>
            <a:endParaRPr lang="en-US" dirty="0"/>
          </a:p>
          <a:p>
            <a:r>
              <a:rPr lang="en-US" dirty="0"/>
              <a:t>	</a:t>
            </a:r>
          </a:p>
        </p:txBody>
      </p:sp>
      <p:sp>
        <p:nvSpPr>
          <p:cNvPr id="4" name="Slide Number Placeholder 3"/>
          <p:cNvSpPr>
            <a:spLocks noGrp="1"/>
          </p:cNvSpPr>
          <p:nvPr>
            <p:ph type="sldNum" sz="quarter" idx="10"/>
          </p:nvPr>
        </p:nvSpPr>
        <p:spPr/>
        <p:txBody>
          <a:bodyPr/>
          <a:lstStyle/>
          <a:p>
            <a:fld id="{259C55E5-CCC4-4C65-A974-27ABB88C3F38}" type="slidenum">
              <a:rPr lang="en-US" smtClean="0"/>
              <a:t>18</a:t>
            </a:fld>
            <a:endParaRPr lang="en-US"/>
          </a:p>
        </p:txBody>
      </p:sp>
    </p:spTree>
    <p:extLst>
      <p:ext uri="{BB962C8B-B14F-4D97-AF65-F5344CB8AC3E}">
        <p14:creationId xmlns:p14="http://schemas.microsoft.com/office/powerpoint/2010/main" val="42944284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59C55E5-CCC4-4C65-A974-27ABB88C3F38}" type="slidenum">
              <a:rPr lang="en-US" smtClean="0"/>
              <a:t>19</a:t>
            </a:fld>
            <a:endParaRPr lang="en-US"/>
          </a:p>
        </p:txBody>
      </p:sp>
    </p:spTree>
    <p:extLst>
      <p:ext uri="{BB962C8B-B14F-4D97-AF65-F5344CB8AC3E}">
        <p14:creationId xmlns:p14="http://schemas.microsoft.com/office/powerpoint/2010/main" val="2058448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59C55E5-CCC4-4C65-A974-27ABB88C3F38}" type="slidenum">
              <a:rPr lang="en-US" smtClean="0"/>
              <a:t>20</a:t>
            </a:fld>
            <a:endParaRPr lang="en-US"/>
          </a:p>
        </p:txBody>
      </p:sp>
    </p:spTree>
    <p:extLst>
      <p:ext uri="{BB962C8B-B14F-4D97-AF65-F5344CB8AC3E}">
        <p14:creationId xmlns:p14="http://schemas.microsoft.com/office/powerpoint/2010/main" val="18552985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400" dirty="0">
              <a:latin typeface="Times New Roman" panose="02020603050405020304" pitchFamily="18" charset="0"/>
              <a:cs typeface="Times New Roman" panose="02020603050405020304" pitchFamily="18" charset="0"/>
            </a:endParaRPr>
          </a:p>
          <a:p>
            <a:endParaRPr lang="en-US" sz="1400"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4040A038-BFDD-4A93-9230-0717E511C58D}" type="slidenum">
              <a:rPr lang="en-US" smtClean="0"/>
              <a:t>21</a:t>
            </a:fld>
            <a:endParaRPr lang="en-US"/>
          </a:p>
        </p:txBody>
      </p:sp>
    </p:spTree>
    <p:extLst>
      <p:ext uri="{BB962C8B-B14F-4D97-AF65-F5344CB8AC3E}">
        <p14:creationId xmlns:p14="http://schemas.microsoft.com/office/powerpoint/2010/main" val="7144611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C1552FDB-4E1D-4D60-BE53-04923DA0AD55}" type="datetime1">
              <a:rPr lang="en-US" smtClean="0"/>
              <a:t>7/6/2019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BD00C8-0EDF-450C-ADC7-25E40AB8641B}" type="slidenum">
              <a:rPr lang="en-US" smtClean="0"/>
              <a:t>‹#›</a:t>
            </a:fld>
            <a:endParaRPr lang="en-US"/>
          </a:p>
        </p:txBody>
      </p:sp>
    </p:spTree>
    <p:extLst>
      <p:ext uri="{BB962C8B-B14F-4D97-AF65-F5344CB8AC3E}">
        <p14:creationId xmlns:p14="http://schemas.microsoft.com/office/powerpoint/2010/main" val="8160077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0751CC0-97E6-4C36-ACF2-7E716EB0DE4A}" type="datetime1">
              <a:rPr lang="en-US" smtClean="0"/>
              <a:t>7/6/2019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BD00C8-0EDF-450C-ADC7-25E40AB8641B}" type="slidenum">
              <a:rPr lang="en-US" smtClean="0"/>
              <a:t>‹#›</a:t>
            </a:fld>
            <a:endParaRPr lang="en-US"/>
          </a:p>
        </p:txBody>
      </p:sp>
    </p:spTree>
    <p:extLst>
      <p:ext uri="{BB962C8B-B14F-4D97-AF65-F5344CB8AC3E}">
        <p14:creationId xmlns:p14="http://schemas.microsoft.com/office/powerpoint/2010/main" val="12713455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F4C9ED5-6589-4577-B4E2-787C45C80AD9}" type="datetime1">
              <a:rPr lang="en-US" smtClean="0"/>
              <a:t>7/6/2019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BD00C8-0EDF-450C-ADC7-25E40AB8641B}" type="slidenum">
              <a:rPr lang="en-US" smtClean="0"/>
              <a:t>‹#›</a:t>
            </a:fld>
            <a:endParaRPr lang="en-US"/>
          </a:p>
        </p:txBody>
      </p:sp>
    </p:spTree>
    <p:extLst>
      <p:ext uri="{BB962C8B-B14F-4D97-AF65-F5344CB8AC3E}">
        <p14:creationId xmlns:p14="http://schemas.microsoft.com/office/powerpoint/2010/main" val="5947374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2CF510F-911C-49E8-A2E2-DC015BFD32E0}" type="datetime1">
              <a:rPr lang="en-US" smtClean="0"/>
              <a:t>7/6/2019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BD00C8-0EDF-450C-ADC7-25E40AB8641B}" type="slidenum">
              <a:rPr lang="en-US" smtClean="0"/>
              <a:t>‹#›</a:t>
            </a:fld>
            <a:endParaRPr lang="en-US"/>
          </a:p>
        </p:txBody>
      </p:sp>
    </p:spTree>
    <p:extLst>
      <p:ext uri="{BB962C8B-B14F-4D97-AF65-F5344CB8AC3E}">
        <p14:creationId xmlns:p14="http://schemas.microsoft.com/office/powerpoint/2010/main" val="37736771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F6D9DE1-4B04-470C-A69A-12DA30605D46}" type="datetime1">
              <a:rPr lang="en-US" smtClean="0"/>
              <a:t>7/6/2019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EBD00C8-0EDF-450C-ADC7-25E40AB8641B}" type="slidenum">
              <a:rPr lang="en-US" smtClean="0"/>
              <a:t>‹#›</a:t>
            </a:fld>
            <a:endParaRPr lang="en-US"/>
          </a:p>
        </p:txBody>
      </p:sp>
    </p:spTree>
    <p:extLst>
      <p:ext uri="{BB962C8B-B14F-4D97-AF65-F5344CB8AC3E}">
        <p14:creationId xmlns:p14="http://schemas.microsoft.com/office/powerpoint/2010/main" val="1472338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892AB17-2AC5-49BA-A27B-BEB1D609EA42}" type="datetime1">
              <a:rPr lang="en-US" smtClean="0"/>
              <a:t>7/6/2019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EBD00C8-0EDF-450C-ADC7-25E40AB8641B}" type="slidenum">
              <a:rPr lang="en-US" smtClean="0"/>
              <a:t>‹#›</a:t>
            </a:fld>
            <a:endParaRPr lang="en-US"/>
          </a:p>
        </p:txBody>
      </p:sp>
    </p:spTree>
    <p:extLst>
      <p:ext uri="{BB962C8B-B14F-4D97-AF65-F5344CB8AC3E}">
        <p14:creationId xmlns:p14="http://schemas.microsoft.com/office/powerpoint/2010/main" val="24481808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E05BBB0-E26F-41A4-92B9-1F6AE0D49A5A}" type="datetime1">
              <a:rPr lang="en-US" smtClean="0"/>
              <a:t>7/6/2019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EBD00C8-0EDF-450C-ADC7-25E40AB8641B}" type="slidenum">
              <a:rPr lang="en-US" smtClean="0"/>
              <a:t>‹#›</a:t>
            </a:fld>
            <a:endParaRPr lang="en-US"/>
          </a:p>
        </p:txBody>
      </p:sp>
    </p:spTree>
    <p:extLst>
      <p:ext uri="{BB962C8B-B14F-4D97-AF65-F5344CB8AC3E}">
        <p14:creationId xmlns:p14="http://schemas.microsoft.com/office/powerpoint/2010/main" val="9226293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E390F87-BE6C-43F9-84BD-0FA8F7BA3092}" type="datetime1">
              <a:rPr lang="en-US" smtClean="0"/>
              <a:t>7/6/2019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BD00C8-0EDF-450C-ADC7-25E40AB8641B}" type="slidenum">
              <a:rPr lang="en-US" smtClean="0"/>
              <a:t>‹#›</a:t>
            </a:fld>
            <a:endParaRPr lang="en-US"/>
          </a:p>
        </p:txBody>
      </p:sp>
    </p:spTree>
    <p:extLst>
      <p:ext uri="{BB962C8B-B14F-4D97-AF65-F5344CB8AC3E}">
        <p14:creationId xmlns:p14="http://schemas.microsoft.com/office/powerpoint/2010/main" val="14569034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92EACF1-AEFD-4042-8B9C-8528BCC17569}" type="datetime1">
              <a:rPr lang="en-US" smtClean="0"/>
              <a:t>7/6/2019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BD00C8-0EDF-450C-ADC7-25E40AB8641B}" type="slidenum">
              <a:rPr lang="en-US" smtClean="0"/>
              <a:t>‹#›</a:t>
            </a:fld>
            <a:endParaRPr lang="en-US"/>
          </a:p>
        </p:txBody>
      </p:sp>
    </p:spTree>
    <p:extLst>
      <p:ext uri="{BB962C8B-B14F-4D97-AF65-F5344CB8AC3E}">
        <p14:creationId xmlns:p14="http://schemas.microsoft.com/office/powerpoint/2010/main" val="25176753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EB1A9FC-6A11-411A-9BCB-A8640ADCA196}" type="datetime1">
              <a:rPr lang="en-US" smtClean="0"/>
              <a:t>7/6/2019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BD00C8-0EDF-450C-ADC7-25E40AB8641B}" type="slidenum">
              <a:rPr lang="en-US" smtClean="0"/>
              <a:t>‹#›</a:t>
            </a:fld>
            <a:endParaRPr lang="en-US"/>
          </a:p>
        </p:txBody>
      </p:sp>
    </p:spTree>
    <p:extLst>
      <p:ext uri="{BB962C8B-B14F-4D97-AF65-F5344CB8AC3E}">
        <p14:creationId xmlns:p14="http://schemas.microsoft.com/office/powerpoint/2010/main" val="40876141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ECE9FD1-E14B-4911-A782-9C6AB52AFAEF}" type="datetime1">
              <a:rPr lang="en-US" smtClean="0"/>
              <a:t>7/6/2019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BD00C8-0EDF-450C-ADC7-25E40AB8641B}" type="slidenum">
              <a:rPr lang="en-US" smtClean="0"/>
              <a:t>‹#›</a:t>
            </a:fld>
            <a:endParaRPr lang="en-US"/>
          </a:p>
        </p:txBody>
      </p:sp>
    </p:spTree>
    <p:extLst>
      <p:ext uri="{BB962C8B-B14F-4D97-AF65-F5344CB8AC3E}">
        <p14:creationId xmlns:p14="http://schemas.microsoft.com/office/powerpoint/2010/main" val="31239608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DA0E523-A55B-4C8D-92BF-C771FCA2969A}" type="datetime1">
              <a:rPr lang="en-US" smtClean="0"/>
              <a:t>7/6/2019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EBD00C8-0EDF-450C-ADC7-25E40AB8641B}" type="slidenum">
              <a:rPr lang="en-US" smtClean="0"/>
              <a:t>‹#›</a:t>
            </a:fld>
            <a:endParaRPr lang="en-US"/>
          </a:p>
        </p:txBody>
      </p:sp>
    </p:spTree>
    <p:extLst>
      <p:ext uri="{BB962C8B-B14F-4D97-AF65-F5344CB8AC3E}">
        <p14:creationId xmlns:p14="http://schemas.microsoft.com/office/powerpoint/2010/main" val="1961022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4.xml"/><Relationship Id="rId5" Type="http://schemas.openxmlformats.org/officeDocument/2006/relationships/hyperlink" Target="https://www.researchgate.net/journal/1368-9886_Journal_of_Elections_Public_Opinion_Parties" TargetMode="Externa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9.jpeg"/><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16.jpeg"/></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www.foreignaffairs.com/articles/1999-03-01/bank-democracy" TargetMode="External"/><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18.jpeg"/></Relationships>
</file>

<file path=ppt/slides/_rels/slide1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8" Type="http://schemas.openxmlformats.org/officeDocument/2006/relationships/hyperlink" Target="https://www.youtube.com/watch?v=FYWnuQc5mYA" TargetMode="External"/><Relationship Id="rId3" Type="http://schemas.openxmlformats.org/officeDocument/2006/relationships/notesSlide" Target="../notesSlides/notesSlide16.xml"/><Relationship Id="rId7" Type="http://schemas.openxmlformats.org/officeDocument/2006/relationships/hyperlink" Target="https://www.youtube.com/watch?v=BEuboZ98TxE" TargetMode="External"/><Relationship Id="rId2" Type="http://schemas.openxmlformats.org/officeDocument/2006/relationships/slideLayout" Target="../slideLayouts/slideLayout5.xml"/><Relationship Id="rId1" Type="http://schemas.openxmlformats.org/officeDocument/2006/relationships/video" Target="https://www.youtube.com/embed/FYWnuQc5mYA" TargetMode="External"/><Relationship Id="rId6" Type="http://schemas.openxmlformats.org/officeDocument/2006/relationships/image" Target="../media/image22.jpeg"/><Relationship Id="rId5" Type="http://schemas.openxmlformats.org/officeDocument/2006/relationships/image" Target="../media/image21.png"/><Relationship Id="rId4" Type="http://schemas.openxmlformats.org/officeDocument/2006/relationships/image" Target="../media/image20.png"/></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hyperlink" Target="https://voxeu.org/content/europes-trust-deficit-causes-and-remedi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772400" cy="609600"/>
          </a:xfrm>
        </p:spPr>
        <p:txBody>
          <a:bodyPr>
            <a:normAutofit fontScale="90000"/>
          </a:bodyPr>
          <a:lstStyle/>
          <a:p>
            <a:r>
              <a:rPr lang="en-US" sz="4000" b="1" dirty="0">
                <a:latin typeface="Times New Roman" panose="02020603050405020304" pitchFamily="18" charset="0"/>
                <a:cs typeface="Times New Roman" panose="02020603050405020304" pitchFamily="18" charset="0"/>
              </a:rPr>
              <a:t>How to think about democratic dissatisfaction and populism in Europe</a:t>
            </a:r>
            <a:br>
              <a:rPr lang="en-US" sz="4000"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1371600" y="2895600"/>
            <a:ext cx="6400800" cy="1447800"/>
          </a:xfrm>
        </p:spPr>
        <p:txBody>
          <a:bodyPr>
            <a:normAutofit/>
          </a:bodyPr>
          <a:lstStyle/>
          <a:p>
            <a:pPr>
              <a:spcBef>
                <a:spcPts val="0"/>
              </a:spcBef>
            </a:pPr>
            <a:r>
              <a:rPr lang="en-US" sz="2800" dirty="0">
                <a:solidFill>
                  <a:schemeClr val="tx1"/>
                </a:solidFill>
                <a:latin typeface="Times New Roman" panose="02020603050405020304" pitchFamily="18" charset="0"/>
                <a:cs typeface="Times New Roman" panose="02020603050405020304" pitchFamily="18" charset="0"/>
              </a:rPr>
              <a:t>Sheri Berman, Barnard College</a:t>
            </a:r>
          </a:p>
          <a:p>
            <a:pPr>
              <a:spcBef>
                <a:spcPts val="0"/>
              </a:spcBef>
            </a:pPr>
            <a:r>
              <a:rPr lang="en-US" sz="2800" dirty="0">
                <a:solidFill>
                  <a:schemeClr val="tx1"/>
                </a:solidFill>
                <a:latin typeface="Times New Roman" panose="02020603050405020304" pitchFamily="18" charset="0"/>
                <a:cs typeface="Times New Roman" panose="02020603050405020304" pitchFamily="18" charset="0"/>
              </a:rPr>
              <a:t>FPA Teacher’s Conference	</a:t>
            </a:r>
          </a:p>
          <a:p>
            <a:pPr>
              <a:spcBef>
                <a:spcPts val="0"/>
              </a:spcBef>
            </a:pPr>
            <a:r>
              <a:rPr lang="en-US" sz="2800" dirty="0">
                <a:solidFill>
                  <a:schemeClr val="tx1"/>
                </a:solidFill>
                <a:latin typeface="Times New Roman" panose="02020603050405020304" pitchFamily="18" charset="0"/>
                <a:cs typeface="Times New Roman" panose="02020603050405020304" pitchFamily="18" charset="0"/>
              </a:rPr>
              <a:t>July 9, 2019</a:t>
            </a:r>
          </a:p>
        </p:txBody>
      </p:sp>
      <p:pic>
        <p:nvPicPr>
          <p:cNvPr id="1026" name="Picture 2" descr="Image result for democracy churchill quo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4572000"/>
            <a:ext cx="2857500" cy="1838325"/>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Image result for democracy cartoon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0" y="4495800"/>
            <a:ext cx="3276600"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lide Number Placeholder 3"/>
          <p:cNvSpPr>
            <a:spLocks noGrp="1"/>
          </p:cNvSpPr>
          <p:nvPr>
            <p:ph type="sldNum" sz="quarter" idx="12"/>
          </p:nvPr>
        </p:nvSpPr>
        <p:spPr/>
        <p:txBody>
          <a:bodyPr/>
          <a:lstStyle/>
          <a:p>
            <a:fld id="{AEBD00C8-0EDF-450C-ADC7-25E40AB8641B}" type="slidenum">
              <a:rPr lang="en-US" smtClean="0"/>
              <a:t>1</a:t>
            </a:fld>
            <a:endParaRPr lang="en-US" dirty="0"/>
          </a:p>
        </p:txBody>
      </p:sp>
    </p:spTree>
    <p:extLst>
      <p:ext uri="{BB962C8B-B14F-4D97-AF65-F5344CB8AC3E}">
        <p14:creationId xmlns:p14="http://schemas.microsoft.com/office/powerpoint/2010/main" val="14796100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Dissatisfaction with Democracy</a:t>
            </a:r>
          </a:p>
        </p:txBody>
      </p:sp>
      <p:sp>
        <p:nvSpPr>
          <p:cNvPr id="5" name="Slide Number Placeholder 4"/>
          <p:cNvSpPr>
            <a:spLocks noGrp="1"/>
          </p:cNvSpPr>
          <p:nvPr>
            <p:ph type="sldNum" sz="quarter" idx="12"/>
          </p:nvPr>
        </p:nvSpPr>
        <p:spPr/>
        <p:txBody>
          <a:bodyPr/>
          <a:lstStyle/>
          <a:p>
            <a:fld id="{AEBD00C8-0EDF-450C-ADC7-25E40AB8641B}" type="slidenum">
              <a:rPr lang="en-US" smtClean="0"/>
              <a:t>2</a:t>
            </a:fld>
            <a:endParaRPr lang="en-US" dirty="0"/>
          </a:p>
        </p:txBody>
      </p:sp>
      <p:pic>
        <p:nvPicPr>
          <p:cNvPr id="4098" name="Picture 2"/>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457200" y="1812998"/>
            <a:ext cx="4038600" cy="41003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Grp="1" noChangeAspect="1" noChangeArrowheads="1"/>
          </p:cNvPicPr>
          <p:nvPr>
            <p:ph sz="half" idx="2"/>
          </p:nvPr>
        </p:nvPicPr>
        <p:blipFill>
          <a:blip r:embed="rId4" cstate="print">
            <a:extLst>
              <a:ext uri="{28A0092B-C50C-407E-A947-70E740481C1C}">
                <a14:useLocalDpi xmlns:a14="http://schemas.microsoft.com/office/drawing/2010/main" val="0"/>
              </a:ext>
            </a:extLst>
          </a:blip>
          <a:srcRect/>
          <a:stretch>
            <a:fillRect/>
          </a:stretch>
        </p:blipFill>
        <p:spPr bwMode="auto">
          <a:xfrm>
            <a:off x="4648200" y="2853531"/>
            <a:ext cx="4038600" cy="2019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152401" y="6019800"/>
            <a:ext cx="4572000" cy="800219"/>
          </a:xfrm>
          <a:prstGeom prst="rect">
            <a:avLst/>
          </a:prstGeom>
          <a:noFill/>
        </p:spPr>
        <p:txBody>
          <a:bodyPr wrap="square" rtlCol="0">
            <a:spAutoFit/>
          </a:bodyPr>
          <a:lstStyle/>
          <a:p>
            <a:r>
              <a:rPr lang="en-US" sz="1000" dirty="0">
                <a:latin typeface="Times New Roman" panose="02020603050405020304" pitchFamily="18" charset="0"/>
                <a:cs typeface="Times New Roman" panose="02020603050405020304" pitchFamily="18" charset="0"/>
              </a:rPr>
              <a:t>Jeffrey Karp, “Democratic </a:t>
            </a:r>
            <a:r>
              <a:rPr lang="en-US" sz="1000" dirty="0" err="1">
                <a:latin typeface="Times New Roman" panose="02020603050405020304" pitchFamily="18" charset="0"/>
                <a:cs typeface="Times New Roman" panose="02020603050405020304" pitchFamily="18" charset="0"/>
              </a:rPr>
              <a:t>Scepticism</a:t>
            </a:r>
            <a:r>
              <a:rPr lang="en-US" sz="1000" dirty="0">
                <a:latin typeface="Times New Roman" panose="02020603050405020304" pitchFamily="18" charset="0"/>
                <a:cs typeface="Times New Roman" panose="02020603050405020304" pitchFamily="18" charset="0"/>
              </a:rPr>
              <a:t> and Political Participation in Europe,” </a:t>
            </a:r>
          </a:p>
          <a:p>
            <a:r>
              <a:rPr lang="en-US" sz="1000" dirty="0">
                <a:latin typeface="Times New Roman" panose="02020603050405020304" pitchFamily="18" charset="0"/>
                <a:cs typeface="Times New Roman" panose="02020603050405020304" pitchFamily="18" charset="0"/>
                <a:hlinkClick r:id="rId5"/>
              </a:rPr>
              <a:t>Journal of Elections Public Opinion &amp; Parties</a:t>
            </a:r>
            <a:r>
              <a:rPr lang="en-US" sz="1000" dirty="0">
                <a:latin typeface="Times New Roman" panose="02020603050405020304" pitchFamily="18" charset="0"/>
                <a:cs typeface="Times New Roman" panose="02020603050405020304" pitchFamily="18" charset="0"/>
              </a:rPr>
              <a:t> 25(1), February 2015.</a:t>
            </a:r>
            <a:r>
              <a:rPr lang="en-US" dirty="0">
                <a:latin typeface="Times New Roman" panose="02020603050405020304" pitchFamily="18" charset="0"/>
                <a:cs typeface="Times New Roman" panose="02020603050405020304" pitchFamily="18" charset="0"/>
              </a:rPr>
              <a:t> </a:t>
            </a:r>
            <a:endParaRPr lang="en-US" dirty="0"/>
          </a:p>
          <a:p>
            <a:endParaRPr lang="en-US" dirty="0"/>
          </a:p>
        </p:txBody>
      </p:sp>
    </p:spTree>
    <p:extLst>
      <p:ext uri="{BB962C8B-B14F-4D97-AF65-F5344CB8AC3E}">
        <p14:creationId xmlns:p14="http://schemas.microsoft.com/office/powerpoint/2010/main" val="6252164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Increasing votes for populist parties in Europe</a:t>
            </a:r>
          </a:p>
        </p:txBody>
      </p:sp>
      <p:sp>
        <p:nvSpPr>
          <p:cNvPr id="4" name="Content Placeholder 3"/>
          <p:cNvSpPr>
            <a:spLocks noGrp="1"/>
          </p:cNvSpPr>
          <p:nvPr>
            <p:ph sz="half" idx="2"/>
          </p:nvPr>
        </p:nvSpPr>
        <p:spPr/>
        <p:txBody>
          <a:bodyPr/>
          <a:lstStyle/>
          <a:p>
            <a:endParaRPr lang="en-US" dirty="0"/>
          </a:p>
        </p:txBody>
      </p:sp>
      <p:sp>
        <p:nvSpPr>
          <p:cNvPr id="5" name="Slide Number Placeholder 4"/>
          <p:cNvSpPr>
            <a:spLocks noGrp="1"/>
          </p:cNvSpPr>
          <p:nvPr>
            <p:ph type="sldNum" sz="quarter" idx="12"/>
          </p:nvPr>
        </p:nvSpPr>
        <p:spPr/>
        <p:txBody>
          <a:bodyPr/>
          <a:lstStyle/>
          <a:p>
            <a:fld id="{AEBD00C8-0EDF-450C-ADC7-25E40AB8641B}" type="slidenum">
              <a:rPr lang="en-US" smtClean="0"/>
              <a:t>3</a:t>
            </a:fld>
            <a:endParaRPr lang="en-US"/>
          </a:p>
        </p:txBody>
      </p:sp>
      <p:pic>
        <p:nvPicPr>
          <p:cNvPr id="5122" name="Picture 2"/>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4622954" y="2438399"/>
            <a:ext cx="4038600" cy="2752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 y="2438400"/>
            <a:ext cx="4581525" cy="2752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646037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5DEA535-57E5-4051-8A57-30E96EF27C34}"/>
              </a:ext>
            </a:extLst>
          </p:cNvPr>
          <p:cNvSpPr>
            <a:spLocks noGrp="1"/>
          </p:cNvSpPr>
          <p:nvPr>
            <p:ph type="sldNum" sz="quarter" idx="12"/>
          </p:nvPr>
        </p:nvSpPr>
        <p:spPr/>
        <p:txBody>
          <a:bodyPr/>
          <a:lstStyle/>
          <a:p>
            <a:fld id="{AEBD00C8-0EDF-450C-ADC7-25E40AB8641B}" type="slidenum">
              <a:rPr lang="en-US" smtClean="0"/>
              <a:pPr/>
              <a:t>4</a:t>
            </a:fld>
            <a:endParaRPr lang="en-US"/>
          </a:p>
        </p:txBody>
      </p:sp>
      <p:sp>
        <p:nvSpPr>
          <p:cNvPr id="7" name="Text Placeholder 6">
            <a:extLst>
              <a:ext uri="{FF2B5EF4-FFF2-40B4-BE49-F238E27FC236}">
                <a16:creationId xmlns:a16="http://schemas.microsoft.com/office/drawing/2014/main" id="{88E46867-10B3-476E-B9A0-846DE8C0FB03}"/>
              </a:ext>
            </a:extLst>
          </p:cNvPr>
          <p:cNvSpPr>
            <a:spLocks noGrp="1"/>
          </p:cNvSpPr>
          <p:nvPr>
            <p:ph type="body" idx="4294967295"/>
          </p:nvPr>
        </p:nvSpPr>
        <p:spPr>
          <a:xfrm>
            <a:off x="542131" y="533400"/>
            <a:ext cx="4040188" cy="639762"/>
          </a:xfrm>
        </p:spPr>
        <p:txBody>
          <a:bodyPr>
            <a:normAutofit fontScale="70000" lnSpcReduction="20000"/>
          </a:bodyPr>
          <a:lstStyle/>
          <a:p>
            <a:pPr marL="0" indent="0">
              <a:buNone/>
            </a:pPr>
            <a:r>
              <a:rPr lang="en-US" dirty="0"/>
              <a:t>“</a:t>
            </a:r>
            <a:r>
              <a:rPr lang="en-US" dirty="0">
                <a:latin typeface="Times New Roman" panose="02020603050405020304" pitchFamily="18" charset="0"/>
                <a:cs typeface="Times New Roman" panose="02020603050405020304" pitchFamily="18" charset="0"/>
              </a:rPr>
              <a:t>The era of liberal democracy is over</a:t>
            </a:r>
            <a:r>
              <a:rPr lang="en-US" dirty="0"/>
              <a:t>”</a:t>
            </a:r>
          </a:p>
        </p:txBody>
      </p:sp>
      <p:sp>
        <p:nvSpPr>
          <p:cNvPr id="9" name="Text Placeholder 8">
            <a:extLst>
              <a:ext uri="{FF2B5EF4-FFF2-40B4-BE49-F238E27FC236}">
                <a16:creationId xmlns:a16="http://schemas.microsoft.com/office/drawing/2014/main" id="{033A7AF4-C971-4834-9086-E1AC0EF704DB}"/>
              </a:ext>
            </a:extLst>
          </p:cNvPr>
          <p:cNvSpPr>
            <a:spLocks noGrp="1"/>
          </p:cNvSpPr>
          <p:nvPr>
            <p:ph type="body" sz="quarter" idx="4294967295"/>
          </p:nvPr>
        </p:nvSpPr>
        <p:spPr>
          <a:xfrm>
            <a:off x="4582319" y="1295400"/>
            <a:ext cx="3280569" cy="879475"/>
          </a:xfrm>
        </p:spPr>
        <p:txBody>
          <a:bodyPr>
            <a:normAutofit fontScale="70000" lnSpcReduction="20000"/>
          </a:bodyPr>
          <a:lstStyle/>
          <a:p>
            <a:pPr marL="0" indent="0">
              <a:buNone/>
            </a:pPr>
            <a:r>
              <a:rPr lang="en-US" dirty="0">
                <a:latin typeface="Times New Roman" panose="02020603050405020304" pitchFamily="18" charset="0"/>
                <a:cs typeface="Times New Roman" panose="02020603050405020304" pitchFamily="18" charset="0"/>
              </a:rPr>
              <a:t>“We are in the midst of a populist, nationalist revolt”</a:t>
            </a:r>
          </a:p>
        </p:txBody>
      </p:sp>
      <p:pic>
        <p:nvPicPr>
          <p:cNvPr id="1026" name="Picture 2" descr="Image result for viktor orban">
            <a:extLst>
              <a:ext uri="{FF2B5EF4-FFF2-40B4-BE49-F238E27FC236}">
                <a16:creationId xmlns:a16="http://schemas.microsoft.com/office/drawing/2014/main" id="{8B12CDD3-4C83-4358-BB5A-7C3D0F4C52B3}"/>
              </a:ext>
            </a:extLst>
          </p:cNvPr>
          <p:cNvPicPr>
            <a:picLocks noGrp="1" noChangeAspect="1" noChangeArrowheads="1"/>
          </p:cNvPicPr>
          <p:nvPr>
            <p:ph sz="half" idx="4294967295"/>
          </p:nvPr>
        </p:nvPicPr>
        <p:blipFill>
          <a:blip r:embed="rId3">
            <a:extLst>
              <a:ext uri="{28A0092B-C50C-407E-A947-70E740481C1C}">
                <a14:useLocalDpi xmlns:a14="http://schemas.microsoft.com/office/drawing/2010/main" val="0"/>
              </a:ext>
            </a:extLst>
          </a:blip>
          <a:srcRect/>
          <a:stretch>
            <a:fillRect/>
          </a:stretch>
        </p:blipFill>
        <p:spPr bwMode="auto">
          <a:xfrm>
            <a:off x="1281112" y="1173162"/>
            <a:ext cx="2562225" cy="178117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steve bannon">
            <a:extLst>
              <a:ext uri="{FF2B5EF4-FFF2-40B4-BE49-F238E27FC236}">
                <a16:creationId xmlns:a16="http://schemas.microsoft.com/office/drawing/2014/main" id="{18469543-0CDF-49BD-A0E4-B1A94A006B80}"/>
              </a:ext>
            </a:extLst>
          </p:cNvPr>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bwMode="auto">
          <a:xfrm>
            <a:off x="4925600" y="2321497"/>
            <a:ext cx="2619375" cy="174307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Image result for putin">
            <a:extLst>
              <a:ext uri="{FF2B5EF4-FFF2-40B4-BE49-F238E27FC236}">
                <a16:creationId xmlns:a16="http://schemas.microsoft.com/office/drawing/2014/main" id="{ADBE5A26-45DB-4C5B-973A-4A276CB1939A}"/>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133600" y="4408488"/>
            <a:ext cx="1981200" cy="213042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5CB9CB54-C475-49DD-A6AE-56FEBD0B1018}"/>
              </a:ext>
            </a:extLst>
          </p:cNvPr>
          <p:cNvSpPr txBox="1"/>
          <p:nvPr/>
        </p:nvSpPr>
        <p:spPr>
          <a:xfrm>
            <a:off x="4343400" y="5486400"/>
            <a:ext cx="3200400" cy="769441"/>
          </a:xfrm>
          <a:prstGeom prst="rect">
            <a:avLst/>
          </a:prstGeom>
          <a:noFill/>
        </p:spPr>
        <p:txBody>
          <a:bodyPr wrap="square" rtlCol="0">
            <a:spAutoFit/>
          </a:bodyPr>
          <a:lstStyle/>
          <a:p>
            <a:r>
              <a:rPr lang="en-US" dirty="0"/>
              <a:t>“</a:t>
            </a:r>
            <a:r>
              <a:rPr lang="en-US" sz="2200" dirty="0">
                <a:latin typeface="Times New Roman" panose="02020603050405020304" pitchFamily="18" charset="0"/>
                <a:cs typeface="Times New Roman" panose="02020603050405020304" pitchFamily="18" charset="0"/>
              </a:rPr>
              <a:t>The liberal idea has become obsolete”</a:t>
            </a:r>
          </a:p>
        </p:txBody>
      </p:sp>
    </p:spTree>
    <p:extLst>
      <p:ext uri="{BB962C8B-B14F-4D97-AF65-F5344CB8AC3E}">
        <p14:creationId xmlns:p14="http://schemas.microsoft.com/office/powerpoint/2010/main" val="42543183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latin typeface="Times New Roman" panose="02020603050405020304" pitchFamily="18" charset="0"/>
                <a:cs typeface="Times New Roman" panose="02020603050405020304" pitchFamily="18" charset="0"/>
              </a:rPr>
              <a:t>Causes: Demand Side</a:t>
            </a:r>
          </a:p>
        </p:txBody>
      </p:sp>
      <p:sp>
        <p:nvSpPr>
          <p:cNvPr id="6" name="Text Placeholder 5">
            <a:extLst>
              <a:ext uri="{FF2B5EF4-FFF2-40B4-BE49-F238E27FC236}">
                <a16:creationId xmlns:a16="http://schemas.microsoft.com/office/drawing/2014/main" id="{7FBBDC78-04AE-429E-9B28-B68154C42462}"/>
              </a:ext>
            </a:extLst>
          </p:cNvPr>
          <p:cNvSpPr>
            <a:spLocks noGrp="1"/>
          </p:cNvSpPr>
          <p:nvPr>
            <p:ph type="body" idx="1"/>
          </p:nvPr>
        </p:nvSpPr>
        <p:spPr/>
        <p:txBody>
          <a:bodyPr>
            <a:normAutofit fontScale="92500"/>
          </a:bodyPr>
          <a:lstStyle/>
          <a:p>
            <a:pPr algn="ctr"/>
            <a:r>
              <a:rPr lang="en-US" b="0" dirty="0">
                <a:latin typeface="Times New Roman" panose="02020603050405020304" pitchFamily="18" charset="0"/>
                <a:cs typeface="Times New Roman" panose="02020603050405020304" pitchFamily="18" charset="0"/>
              </a:rPr>
              <a:t>Economic variables/explanations</a:t>
            </a:r>
          </a:p>
        </p:txBody>
      </p:sp>
      <p:sp>
        <p:nvSpPr>
          <p:cNvPr id="7" name="Text Placeholder 6">
            <a:extLst>
              <a:ext uri="{FF2B5EF4-FFF2-40B4-BE49-F238E27FC236}">
                <a16:creationId xmlns:a16="http://schemas.microsoft.com/office/drawing/2014/main" id="{3B3E123F-17C2-4600-8A01-F7BC926BDCE7}"/>
              </a:ext>
            </a:extLst>
          </p:cNvPr>
          <p:cNvSpPr>
            <a:spLocks noGrp="1"/>
          </p:cNvSpPr>
          <p:nvPr>
            <p:ph type="body" sz="quarter" idx="3"/>
          </p:nvPr>
        </p:nvSpPr>
        <p:spPr/>
        <p:txBody>
          <a:bodyPr>
            <a:normAutofit fontScale="92500"/>
          </a:bodyPr>
          <a:lstStyle/>
          <a:p>
            <a:pPr algn="ctr"/>
            <a:r>
              <a:rPr lang="en-US" b="0" dirty="0">
                <a:latin typeface="Times New Roman" panose="02020603050405020304" pitchFamily="18" charset="0"/>
                <a:cs typeface="Times New Roman" panose="02020603050405020304" pitchFamily="18" charset="0"/>
              </a:rPr>
              <a:t>Social variables/explanations</a:t>
            </a:r>
          </a:p>
        </p:txBody>
      </p:sp>
      <p:sp>
        <p:nvSpPr>
          <p:cNvPr id="4" name="Slide Number Placeholder 3"/>
          <p:cNvSpPr>
            <a:spLocks noGrp="1"/>
          </p:cNvSpPr>
          <p:nvPr>
            <p:ph type="sldNum" sz="quarter" idx="12"/>
          </p:nvPr>
        </p:nvSpPr>
        <p:spPr/>
        <p:txBody>
          <a:bodyPr/>
          <a:lstStyle/>
          <a:p>
            <a:fld id="{AEBD00C8-0EDF-450C-ADC7-25E40AB8641B}" type="slidenum">
              <a:rPr lang="en-US" smtClean="0"/>
              <a:t>5</a:t>
            </a:fld>
            <a:endParaRPr lang="en-US"/>
          </a:p>
        </p:txBody>
      </p:sp>
      <p:pic>
        <p:nvPicPr>
          <p:cNvPr id="1026" name="Picture 2" descr="Image result for economic decline">
            <a:extLst>
              <a:ext uri="{FF2B5EF4-FFF2-40B4-BE49-F238E27FC236}">
                <a16:creationId xmlns:a16="http://schemas.microsoft.com/office/drawing/2014/main" id="{4E630F0B-305F-43F1-B0CB-28A7CDA4C736}"/>
              </a:ext>
            </a:extLst>
          </p:cNvPr>
          <p:cNvPicPr>
            <a:picLocks noGrp="1" noChangeAspect="1" noChangeArrowheads="1"/>
          </p:cNvPicPr>
          <p:nvPr>
            <p:ph sz="half" idx="2"/>
          </p:nvPr>
        </p:nvPicPr>
        <p:blipFill>
          <a:blip r:embed="rId3" cstate="print">
            <a:extLst>
              <a:ext uri="{28A0092B-C50C-407E-A947-70E740481C1C}">
                <a14:useLocalDpi xmlns:a14="http://schemas.microsoft.com/office/drawing/2010/main" val="0"/>
              </a:ext>
            </a:extLst>
          </a:blip>
          <a:srcRect/>
          <a:stretch>
            <a:fillRect/>
          </a:stretch>
        </p:blipFill>
        <p:spPr bwMode="auto">
          <a:xfrm>
            <a:off x="496094" y="2693575"/>
            <a:ext cx="3962400" cy="291388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racial anger">
            <a:extLst>
              <a:ext uri="{FF2B5EF4-FFF2-40B4-BE49-F238E27FC236}">
                <a16:creationId xmlns:a16="http://schemas.microsoft.com/office/drawing/2014/main" id="{A0621A7F-06CE-4476-81AB-708B17A7E942}"/>
              </a:ext>
            </a:extLst>
          </p:cNvPr>
          <p:cNvPicPr>
            <a:picLocks noGrp="1" noChangeAspect="1" noChangeArrowheads="1"/>
          </p:cNvPicPr>
          <p:nvPr>
            <p:ph sz="quarter" idx="4"/>
          </p:nvPr>
        </p:nvPicPr>
        <p:blipFill>
          <a:blip r:embed="rId4">
            <a:extLst>
              <a:ext uri="{28A0092B-C50C-407E-A947-70E740481C1C}">
                <a14:useLocalDpi xmlns:a14="http://schemas.microsoft.com/office/drawing/2010/main" val="0"/>
              </a:ext>
            </a:extLst>
          </a:blip>
          <a:srcRect/>
          <a:stretch>
            <a:fillRect/>
          </a:stretch>
        </p:blipFill>
        <p:spPr bwMode="auto">
          <a:xfrm>
            <a:off x="4645025" y="2803261"/>
            <a:ext cx="4041775" cy="26945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78218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Economic development has created or aggravated divisions within and between societies and increased dissatisfaction with democracy (1980-2016).</a:t>
            </a:r>
            <a:endParaRPr lang="en-US" sz="3200" dirty="0"/>
          </a:p>
        </p:txBody>
      </p:sp>
      <p:sp>
        <p:nvSpPr>
          <p:cNvPr id="3" name="Content Placeholder 2"/>
          <p:cNvSpPr>
            <a:spLocks noGrp="1"/>
          </p:cNvSpPr>
          <p:nvPr>
            <p:ph sz="half" idx="1"/>
          </p:nvPr>
        </p:nvSpPr>
        <p:spPr>
          <a:xfrm>
            <a:off x="903872" y="5747920"/>
            <a:ext cx="3886200" cy="4351338"/>
          </a:xfrm>
        </p:spPr>
        <p:txBody>
          <a:bodyPr/>
          <a:lstStyle/>
          <a:p>
            <a:endParaRPr lang="en-US" dirty="0"/>
          </a:p>
          <a:p>
            <a:endParaRPr lang="en-US" dirty="0"/>
          </a:p>
          <a:p>
            <a:pPr marL="0" indent="0">
              <a:buNone/>
            </a:pPr>
            <a:endParaRPr lang="en-US" dirty="0"/>
          </a:p>
        </p:txBody>
      </p:sp>
      <p:pic>
        <p:nvPicPr>
          <p:cNvPr id="8" name="Picture 2" descr="Figure E4 The elephant curve of global inequality and growth, 1980â2016"/>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1664870" y="2267778"/>
            <a:ext cx="4926932" cy="4253339"/>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285C4873-18DB-48A1-A5B8-2E1708211D23}" type="slidenum">
              <a:rPr lang="en-US" smtClean="0"/>
              <a:t>6</a:t>
            </a:fld>
            <a:endParaRPr lang="en-US"/>
          </a:p>
        </p:txBody>
      </p:sp>
    </p:spTree>
    <p:extLst>
      <p:ext uri="{BB962C8B-B14F-4D97-AF65-F5344CB8AC3E}">
        <p14:creationId xmlns:p14="http://schemas.microsoft.com/office/powerpoint/2010/main" val="22647582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b="1" dirty="0">
                <a:latin typeface="Times New Roman" panose="02020603050405020304" pitchFamily="18" charset="0"/>
                <a:cs typeface="Times New Roman" panose="02020603050405020304" pitchFamily="18" charset="0"/>
              </a:rPr>
              <a:t>In this view those suffering most from economic trends most likely to become dissatisfied with democracy and vote populist</a:t>
            </a:r>
          </a:p>
        </p:txBody>
      </p:sp>
      <p:sp>
        <p:nvSpPr>
          <p:cNvPr id="3" name="Content Placeholder 2"/>
          <p:cNvSpPr>
            <a:spLocks noGrp="1"/>
          </p:cNvSpPr>
          <p:nvPr>
            <p:ph idx="1"/>
          </p:nvPr>
        </p:nvSpPr>
        <p:spPr/>
        <p:txBody>
          <a:bodyPr>
            <a:normAutofit/>
          </a:bodyPr>
          <a:lstStyle/>
          <a:p>
            <a:endParaRPr lang="en-US" dirty="0">
              <a:latin typeface="Times New Roman" panose="02020603050405020304" pitchFamily="18" charset="0"/>
              <a:cs typeface="Times New Roman" panose="02020603050405020304" pitchFamily="18" charset="0"/>
            </a:endParaRPr>
          </a:p>
          <a:p>
            <a:r>
              <a:rPr lang="en-US" sz="2600" dirty="0">
                <a:latin typeface="Times New Roman" panose="02020603050405020304" pitchFamily="18" charset="0"/>
                <a:cs typeface="Times New Roman" panose="02020603050405020304" pitchFamily="18" charset="0"/>
              </a:rPr>
              <a:t>Globalization’s losers</a:t>
            </a:r>
          </a:p>
          <a:p>
            <a:r>
              <a:rPr lang="en-US" sz="2600" dirty="0">
                <a:latin typeface="Times New Roman" panose="02020603050405020304" pitchFamily="18" charset="0"/>
                <a:cs typeface="Times New Roman" panose="02020603050405020304" pitchFamily="18" charset="0"/>
              </a:rPr>
              <a:t>Those with low education, members of the working class, those in declining sectors and/or sectors facing stiff international competition </a:t>
            </a:r>
          </a:p>
          <a:p>
            <a:r>
              <a:rPr lang="en-US" sz="2600" dirty="0">
                <a:latin typeface="Times New Roman" panose="02020603050405020304" pitchFamily="18" charset="0"/>
                <a:cs typeface="Times New Roman" panose="02020603050405020304" pitchFamily="18" charset="0"/>
              </a:rPr>
              <a:t>Geography: those living in economically depressed regions and rural areas </a:t>
            </a:r>
          </a:p>
          <a:p>
            <a:endParaRPr lang="en-US" sz="2600"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285C4873-18DB-48A1-A5B8-2E1708211D23}" type="slidenum">
              <a:rPr lang="en-US" smtClean="0">
                <a:solidFill>
                  <a:prstClr val="black">
                    <a:tint val="75000"/>
                  </a:prstClr>
                </a:solidFill>
              </a:rPr>
              <a:pPr/>
              <a:t>7</a:t>
            </a:fld>
            <a:endParaRPr lang="en-US">
              <a:solidFill>
                <a:prstClr val="black">
                  <a:tint val="75000"/>
                </a:prstClr>
              </a:solidFill>
            </a:endParaRPr>
          </a:p>
        </p:txBody>
      </p:sp>
    </p:spTree>
    <p:extLst>
      <p:ext uri="{BB962C8B-B14F-4D97-AF65-F5344CB8AC3E}">
        <p14:creationId xmlns:p14="http://schemas.microsoft.com/office/powerpoint/2010/main" val="8162622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br>
              <a:rPr lang="en-US" sz="3200" dirty="0">
                <a:latin typeface="Times New Roman" panose="02020603050405020304" pitchFamily="18" charset="0"/>
                <a:cs typeface="Times New Roman" panose="02020603050405020304" pitchFamily="18" charset="0"/>
              </a:rPr>
            </a:br>
            <a:r>
              <a:rPr lang="en-US" sz="1800" b="1" dirty="0">
                <a:latin typeface="Times New Roman" panose="02020603050405020304" pitchFamily="18" charset="0"/>
                <a:cs typeface="Times New Roman" panose="02020603050405020304" pitchFamily="18" charset="0"/>
              </a:rPr>
              <a:t>Social and cultural trends have disrupted existing status and political hierarchies, making many white citizens in particular uncomfortable, resentful, and angry.</a:t>
            </a:r>
            <a:br>
              <a:rPr lang="en-US" sz="1800" b="1" dirty="0">
                <a:latin typeface="Times New Roman" panose="02020603050405020304" pitchFamily="18" charset="0"/>
                <a:cs typeface="Times New Roman" panose="02020603050405020304" pitchFamily="18" charset="0"/>
              </a:rPr>
            </a:br>
            <a:endParaRPr lang="en-US" sz="18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1"/>
          </p:nvPr>
        </p:nvSpPr>
        <p:spPr>
          <a:xfrm>
            <a:off x="903872" y="5747920"/>
            <a:ext cx="3886200" cy="4351338"/>
          </a:xfrm>
        </p:spPr>
        <p:txBody>
          <a:bodyPr/>
          <a:lstStyle/>
          <a:p>
            <a:endParaRPr lang="en-US" dirty="0"/>
          </a:p>
          <a:p>
            <a:endParaRPr lang="en-US" dirty="0"/>
          </a:p>
          <a:p>
            <a:pPr marL="0" indent="0">
              <a:buNone/>
            </a:pPr>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85C4873-18DB-48A1-A5B8-2E1708211D23}"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pic>
        <p:nvPicPr>
          <p:cNvPr id="9" name="Picture 8">
            <a:extLst>
              <a:ext uri="{FF2B5EF4-FFF2-40B4-BE49-F238E27FC236}">
                <a16:creationId xmlns:a16="http://schemas.microsoft.com/office/drawing/2014/main" id="{67DFD185-B0B6-4CD1-AE9B-DB2DEF52BF2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87100" y="1600200"/>
            <a:ext cx="6005944" cy="5257800"/>
          </a:xfrm>
          <a:prstGeom prst="rect">
            <a:avLst/>
          </a:prstGeom>
        </p:spPr>
      </p:pic>
      <p:sp>
        <p:nvSpPr>
          <p:cNvPr id="5" name="Content Placeholder 4">
            <a:extLst>
              <a:ext uri="{FF2B5EF4-FFF2-40B4-BE49-F238E27FC236}">
                <a16:creationId xmlns:a16="http://schemas.microsoft.com/office/drawing/2014/main" id="{E0A6FEB8-0417-4AE4-A7E6-5EAC8262B7C5}"/>
              </a:ext>
            </a:extLst>
          </p:cNvPr>
          <p:cNvSpPr>
            <a:spLocks noGrp="1"/>
          </p:cNvSpPr>
          <p:nvPr>
            <p:ph sz="half" idx="2"/>
          </p:nvPr>
        </p:nvSpPr>
        <p:spPr/>
        <p:txBody>
          <a:bodyPr/>
          <a:lstStyle/>
          <a:p>
            <a:endParaRPr lang="en-US"/>
          </a:p>
        </p:txBody>
      </p:sp>
    </p:spTree>
    <p:extLst>
      <p:ext uri="{BB962C8B-B14F-4D97-AF65-F5344CB8AC3E}">
        <p14:creationId xmlns:p14="http://schemas.microsoft.com/office/powerpoint/2010/main" val="29889676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305800" cy="1935161"/>
          </a:xfrm>
        </p:spPr>
        <p:txBody>
          <a:bodyPr>
            <a:noAutofit/>
          </a:bodyPr>
          <a:lstStyle/>
          <a:p>
            <a:br>
              <a:rPr lang="en-US" sz="2800" dirty="0">
                <a:latin typeface="Times New Roman" panose="02020603050405020304" pitchFamily="18" charset="0"/>
                <a:cs typeface="Times New Roman" panose="02020603050405020304" pitchFamily="18" charset="0"/>
              </a:rPr>
            </a:br>
            <a:r>
              <a:rPr lang="en-US" sz="2800" b="1" dirty="0">
                <a:latin typeface="Times New Roman" panose="02020603050405020304" pitchFamily="18" charset="0"/>
                <a:cs typeface="Times New Roman" panose="02020603050405020304" pitchFamily="18" charset="0"/>
              </a:rPr>
              <a:t>In this view those most uncomfortable with social and cultural trends most likely to become dissatisfied with democracy and vote populist</a:t>
            </a:r>
            <a:br>
              <a:rPr lang="en-US" sz="2800" b="1" dirty="0">
                <a:latin typeface="Times New Roman" panose="02020603050405020304" pitchFamily="18" charset="0"/>
                <a:cs typeface="Times New Roman" panose="02020603050405020304" pitchFamily="18" charset="0"/>
              </a:rPr>
            </a:br>
            <a:endParaRPr lang="en-US" sz="2800" b="1" dirty="0">
              <a:latin typeface="Times New Roman" panose="02020603050405020304" pitchFamily="18" charset="0"/>
              <a:cs typeface="Times New Roman" panose="02020603050405020304" pitchFamily="18" charset="0"/>
            </a:endParaRPr>
          </a:p>
        </p:txBody>
      </p:sp>
      <p:sp>
        <p:nvSpPr>
          <p:cNvPr id="4" name="Content Placeholder 3"/>
          <p:cNvSpPr>
            <a:spLocks noGrp="1"/>
          </p:cNvSpPr>
          <p:nvPr>
            <p:ph idx="1"/>
          </p:nvPr>
        </p:nvSpPr>
        <p:spPr/>
        <p:txBody>
          <a:bodyPr>
            <a:normAutofit/>
          </a:bodyPr>
          <a:lstStyle/>
          <a:p>
            <a:endParaRPr lang="en-US" dirty="0">
              <a:latin typeface="Times New Roman" panose="02020603050405020304" pitchFamily="18" charset="0"/>
              <a:cs typeface="Times New Roman" panose="02020603050405020304" pitchFamily="18" charset="0"/>
            </a:endParaRPr>
          </a:p>
          <a:p>
            <a:pPr marL="0" indent="0">
              <a:buNone/>
            </a:pPr>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White/nativist backlash (feel “left behind”)</a:t>
            </a:r>
          </a:p>
          <a:p>
            <a:r>
              <a:rPr lang="en-US" sz="2400" dirty="0">
                <a:latin typeface="Times New Roman" panose="02020603050405020304" pitchFamily="18" charset="0"/>
                <a:cs typeface="Times New Roman" panose="02020603050405020304" pitchFamily="18" charset="0"/>
              </a:rPr>
              <a:t>Backlash against immigration (in U.S. backlash also against increasing mobilization and empowerment of minority groups)</a:t>
            </a:r>
          </a:p>
          <a:p>
            <a:r>
              <a:rPr lang="en-US" sz="2400" dirty="0">
                <a:latin typeface="Times New Roman" panose="02020603050405020304" pitchFamily="18" charset="0"/>
                <a:cs typeface="Times New Roman" panose="02020603050405020304" pitchFamily="18" charset="0"/>
              </a:rPr>
              <a:t>War against “tradition” beginning in 1960s: “When are they going to start rolling out the boxcars to start hauling off Christians?” (Tony Perkins, President of the family research council)</a:t>
            </a:r>
          </a:p>
          <a:p>
            <a:r>
              <a:rPr lang="en-US" sz="2400" dirty="0">
                <a:latin typeface="Times New Roman" panose="02020603050405020304" pitchFamily="18" charset="0"/>
                <a:cs typeface="Times New Roman" panose="02020603050405020304" pitchFamily="18" charset="0"/>
              </a:rPr>
              <a:t>Populist voters are racists, reactionaries, authoritarians, etc.</a:t>
            </a:r>
          </a:p>
          <a:p>
            <a:endParaRPr lang="en-US" sz="2400" dirty="0">
              <a:latin typeface="Times New Roman" panose="02020603050405020304" pitchFamily="18" charset="0"/>
              <a:cs typeface="Times New Roman" panose="02020603050405020304" pitchFamily="18" charset="0"/>
            </a:endParaRPr>
          </a:p>
          <a:p>
            <a:pPr marL="0" indent="0">
              <a:buNone/>
            </a:pPr>
            <a:endParaRPr lang="en-US" sz="2400" dirty="0">
              <a:latin typeface="Times New Roman" panose="02020603050405020304" pitchFamily="18" charset="0"/>
              <a:cs typeface="Times New Roman" panose="02020603050405020304" pitchFamily="18" charset="0"/>
            </a:endParaRPr>
          </a:p>
          <a:p>
            <a:endParaRPr lang="en-US" dirty="0"/>
          </a:p>
        </p:txBody>
      </p:sp>
      <p:sp>
        <p:nvSpPr>
          <p:cNvPr id="3" name="Slide Number Placeholder 2"/>
          <p:cNvSpPr>
            <a:spLocks noGrp="1"/>
          </p:cNvSpPr>
          <p:nvPr>
            <p:ph type="sldNum" sz="quarter" idx="12"/>
          </p:nvPr>
        </p:nvSpPr>
        <p:spPr/>
        <p:txBody>
          <a:bodyPr/>
          <a:lstStyle/>
          <a:p>
            <a:fld id="{285C4873-18DB-48A1-A5B8-2E1708211D23}" type="slidenum">
              <a:rPr lang="en-US" smtClean="0"/>
              <a:t>9</a:t>
            </a:fld>
            <a:endParaRPr lang="en-US"/>
          </a:p>
        </p:txBody>
      </p:sp>
    </p:spTree>
    <p:extLst>
      <p:ext uri="{BB962C8B-B14F-4D97-AF65-F5344CB8AC3E}">
        <p14:creationId xmlns:p14="http://schemas.microsoft.com/office/powerpoint/2010/main" val="12923675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7D2AAF-9787-485C-A82D-1B7AA5AAADEA}"/>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Demand-side explanations</a:t>
            </a:r>
          </a:p>
        </p:txBody>
      </p:sp>
      <p:sp>
        <p:nvSpPr>
          <p:cNvPr id="3" name="Content Placeholder 2">
            <a:extLst>
              <a:ext uri="{FF2B5EF4-FFF2-40B4-BE49-F238E27FC236}">
                <a16:creationId xmlns:a16="http://schemas.microsoft.com/office/drawing/2014/main" id="{9A56AFCB-5CB8-4F80-A430-849FFD237F97}"/>
              </a:ext>
            </a:extLst>
          </p:cNvPr>
          <p:cNvSpPr>
            <a:spLocks noGrp="1"/>
          </p:cNvSpPr>
          <p:nvPr>
            <p:ph idx="1"/>
          </p:nvPr>
        </p:nvSpPr>
        <p:spPr/>
        <p:txBody>
          <a:bodyPr>
            <a:noAutofit/>
          </a:bodyPr>
          <a:lstStyle/>
          <a:p>
            <a:r>
              <a:rPr lang="en-US" sz="2400" dirty="0">
                <a:latin typeface="Times New Roman" panose="02020603050405020304" pitchFamily="18" charset="0"/>
                <a:cs typeface="Times New Roman" panose="02020603050405020304" pitchFamily="18" charset="0"/>
              </a:rPr>
              <a:t>Micro vs macro evidence</a:t>
            </a:r>
          </a:p>
          <a:p>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Interactions: </a:t>
            </a:r>
          </a:p>
          <a:p>
            <a:pPr lvl="1">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Tendency to scapegoat immigrants and minorities rises during difficult economic times when low-income citizens in particular are worried about their economic situation and concerned about competition over scarce public resources, such as housing and health care.</a:t>
            </a:r>
          </a:p>
          <a:p>
            <a:pPr lvl="1">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Social values and preferences are shaped by economic position and context.</a:t>
            </a:r>
          </a:p>
          <a:p>
            <a:pPr marL="457200" lvl="1" indent="0">
              <a:buNone/>
            </a:pPr>
            <a:endParaRPr lang="en-US" sz="2400" dirty="0">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FA262E2D-AC63-43E2-9BE3-7738B949BC57}"/>
              </a:ext>
            </a:extLst>
          </p:cNvPr>
          <p:cNvSpPr>
            <a:spLocks noGrp="1"/>
          </p:cNvSpPr>
          <p:nvPr>
            <p:ph type="sldNum" sz="quarter" idx="12"/>
          </p:nvPr>
        </p:nvSpPr>
        <p:spPr/>
        <p:txBody>
          <a:bodyPr/>
          <a:lstStyle/>
          <a:p>
            <a:fld id="{AEBD00C8-0EDF-450C-ADC7-25E40AB8641B}" type="slidenum">
              <a:rPr lang="en-US" smtClean="0"/>
              <a:t>10</a:t>
            </a:fld>
            <a:endParaRPr lang="en-US"/>
          </a:p>
        </p:txBody>
      </p:sp>
    </p:spTree>
    <p:extLst>
      <p:ext uri="{BB962C8B-B14F-4D97-AF65-F5344CB8AC3E}">
        <p14:creationId xmlns:p14="http://schemas.microsoft.com/office/powerpoint/2010/main" val="12448598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3DB8B2-50F1-4062-8F9B-B3C54A9EEC7C}"/>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Supply-side explanations</a:t>
            </a:r>
          </a:p>
        </p:txBody>
      </p:sp>
      <p:sp>
        <p:nvSpPr>
          <p:cNvPr id="3" name="Content Placeholder 2">
            <a:extLst>
              <a:ext uri="{FF2B5EF4-FFF2-40B4-BE49-F238E27FC236}">
                <a16:creationId xmlns:a16="http://schemas.microsoft.com/office/drawing/2014/main" id="{F7B25CBD-5E41-496E-9927-6B4A4BA6E10C}"/>
              </a:ext>
            </a:extLst>
          </p:cNvPr>
          <p:cNvSpPr>
            <a:spLocks noGrp="1"/>
          </p:cNvSpPr>
          <p:nvPr>
            <p:ph idx="1"/>
          </p:nvPr>
        </p:nvSpPr>
        <p:spPr/>
        <p:txBody>
          <a:bodyPr>
            <a:normAutofit fontScale="92500" lnSpcReduction="10000"/>
          </a:bodyPr>
          <a:lstStyle/>
          <a:p>
            <a:r>
              <a:rPr lang="en-US" dirty="0">
                <a:latin typeface="Times New Roman" panose="02020603050405020304" pitchFamily="18" charset="0"/>
                <a:cs typeface="Times New Roman" panose="02020603050405020304" pitchFamily="18" charset="0"/>
              </a:rPr>
              <a:t>Grievances, like attitudes and preferences more generally, are not simply or directly translated into political outcomes. </a:t>
            </a:r>
          </a:p>
          <a:p>
            <a:r>
              <a:rPr lang="en-US" dirty="0">
                <a:latin typeface="Times New Roman" panose="02020603050405020304" pitchFamily="18" charset="0"/>
                <a:cs typeface="Times New Roman" panose="02020603050405020304" pitchFamily="18" charset="0"/>
              </a:rPr>
              <a:t>Such things only become politically salient or powerful when mobilized and organized by politicians and parties. </a:t>
            </a:r>
          </a:p>
          <a:p>
            <a:r>
              <a:rPr lang="en-US" dirty="0">
                <a:latin typeface="Times New Roman" panose="02020603050405020304" pitchFamily="18" charset="0"/>
                <a:cs typeface="Times New Roman" panose="02020603050405020304" pitchFamily="18" charset="0"/>
              </a:rPr>
              <a:t>Understanding populism, in other words, also requires paying attention to the ‘</a:t>
            </a:r>
            <a:r>
              <a:rPr lang="en-US" b="1" dirty="0">
                <a:latin typeface="Times New Roman" panose="02020603050405020304" pitchFamily="18" charset="0"/>
                <a:cs typeface="Times New Roman" panose="02020603050405020304" pitchFamily="18" charset="0"/>
              </a:rPr>
              <a:t>supply-side</a:t>
            </a:r>
            <a:r>
              <a:rPr lang="en-US" dirty="0">
                <a:latin typeface="Times New Roman" panose="02020603050405020304" pitchFamily="18" charset="0"/>
                <a:cs typeface="Times New Roman" panose="02020603050405020304" pitchFamily="18" charset="0"/>
              </a:rPr>
              <a:t>’ of politics: politicians, parties and other political actors/ institutions.</a:t>
            </a:r>
          </a:p>
        </p:txBody>
      </p:sp>
      <p:sp>
        <p:nvSpPr>
          <p:cNvPr id="4" name="Slide Number Placeholder 3">
            <a:extLst>
              <a:ext uri="{FF2B5EF4-FFF2-40B4-BE49-F238E27FC236}">
                <a16:creationId xmlns:a16="http://schemas.microsoft.com/office/drawing/2014/main" id="{54C06186-DBDF-447C-9042-3AC365F7CC05}"/>
              </a:ext>
            </a:extLst>
          </p:cNvPr>
          <p:cNvSpPr>
            <a:spLocks noGrp="1"/>
          </p:cNvSpPr>
          <p:nvPr>
            <p:ph type="sldNum" sz="quarter" idx="12"/>
          </p:nvPr>
        </p:nvSpPr>
        <p:spPr/>
        <p:txBody>
          <a:bodyPr/>
          <a:lstStyle/>
          <a:p>
            <a:fld id="{AEBD00C8-0EDF-450C-ADC7-25E40AB8641B}" type="slidenum">
              <a:rPr lang="en-US" smtClean="0"/>
              <a:t>11</a:t>
            </a:fld>
            <a:endParaRPr lang="en-US"/>
          </a:p>
        </p:txBody>
      </p:sp>
    </p:spTree>
    <p:extLst>
      <p:ext uri="{BB962C8B-B14F-4D97-AF65-F5344CB8AC3E}">
        <p14:creationId xmlns:p14="http://schemas.microsoft.com/office/powerpoint/2010/main" val="21029962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46C24F-4A05-48D7-9E08-6D1ECDB22073}"/>
              </a:ext>
            </a:extLst>
          </p:cNvPr>
          <p:cNvSpPr>
            <a:spLocks noGrp="1"/>
          </p:cNvSpPr>
          <p:nvPr>
            <p:ph type="title"/>
          </p:nvPr>
        </p:nvSpPr>
        <p:spPr/>
        <p:txBody>
          <a:bodyPr/>
          <a:lstStyle/>
          <a:p>
            <a:r>
              <a:rPr lang="en-US" dirty="0"/>
              <a:t>Supply-side variables: parties</a:t>
            </a:r>
          </a:p>
        </p:txBody>
      </p:sp>
      <p:sp>
        <p:nvSpPr>
          <p:cNvPr id="3" name="Content Placeholder 2">
            <a:extLst>
              <a:ext uri="{FF2B5EF4-FFF2-40B4-BE49-F238E27FC236}">
                <a16:creationId xmlns:a16="http://schemas.microsoft.com/office/drawing/2014/main" id="{3997603E-A653-4A4F-B41A-FBCE70810D99}"/>
              </a:ext>
            </a:extLst>
          </p:cNvPr>
          <p:cNvSpPr>
            <a:spLocks noGrp="1"/>
          </p:cNvSpPr>
          <p:nvPr>
            <p:ph idx="1"/>
          </p:nvPr>
        </p:nvSpPr>
        <p:spPr/>
        <p:txBody>
          <a:bodyPr/>
          <a:lstStyle/>
          <a:p>
            <a:r>
              <a:rPr lang="en-US" dirty="0"/>
              <a:t>Populist parties : moderation, economic policy shift</a:t>
            </a:r>
          </a:p>
          <a:p>
            <a:endParaRPr lang="en-US" dirty="0"/>
          </a:p>
          <a:p>
            <a:r>
              <a:rPr lang="en-US" dirty="0"/>
              <a:t>Mainstream parties: </a:t>
            </a:r>
          </a:p>
          <a:p>
            <a:pPr lvl="1">
              <a:buFont typeface="Arial" panose="020B0604020202020204" pitchFamily="34" charset="0"/>
              <a:buChar char="•"/>
            </a:pPr>
            <a:r>
              <a:rPr lang="en-US" dirty="0"/>
              <a:t>Center-left parties</a:t>
            </a:r>
          </a:p>
          <a:p>
            <a:pPr lvl="1">
              <a:buFont typeface="Arial" panose="020B0604020202020204" pitchFamily="34" charset="0"/>
              <a:buChar char="•"/>
            </a:pPr>
            <a:r>
              <a:rPr lang="en-US" dirty="0"/>
              <a:t>Center-right parties</a:t>
            </a:r>
          </a:p>
          <a:p>
            <a:pPr lvl="1">
              <a:buFont typeface="Arial" panose="020B0604020202020204" pitchFamily="34" charset="0"/>
              <a:buChar char="•"/>
            </a:pPr>
            <a:r>
              <a:rPr lang="en-US" dirty="0"/>
              <a:t>Convergence, grand coalitions.</a:t>
            </a:r>
          </a:p>
        </p:txBody>
      </p:sp>
      <p:sp>
        <p:nvSpPr>
          <p:cNvPr id="4" name="Slide Number Placeholder 3">
            <a:extLst>
              <a:ext uri="{FF2B5EF4-FFF2-40B4-BE49-F238E27FC236}">
                <a16:creationId xmlns:a16="http://schemas.microsoft.com/office/drawing/2014/main" id="{52A2C9A1-3321-40DA-A4AB-563952A4901A}"/>
              </a:ext>
            </a:extLst>
          </p:cNvPr>
          <p:cNvSpPr>
            <a:spLocks noGrp="1"/>
          </p:cNvSpPr>
          <p:nvPr>
            <p:ph type="sldNum" sz="quarter" idx="12"/>
          </p:nvPr>
        </p:nvSpPr>
        <p:spPr/>
        <p:txBody>
          <a:bodyPr/>
          <a:lstStyle/>
          <a:p>
            <a:fld id="{AEBD00C8-0EDF-450C-ADC7-25E40AB8641B}" type="slidenum">
              <a:rPr lang="en-US" smtClean="0"/>
              <a:t>12</a:t>
            </a:fld>
            <a:endParaRPr lang="en-US"/>
          </a:p>
        </p:txBody>
      </p:sp>
    </p:spTree>
    <p:extLst>
      <p:ext uri="{BB962C8B-B14F-4D97-AF65-F5344CB8AC3E}">
        <p14:creationId xmlns:p14="http://schemas.microsoft.com/office/powerpoint/2010/main" val="30773200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b="1" dirty="0">
                <a:latin typeface="Times New Roman" panose="02020603050405020304" pitchFamily="18" charset="0"/>
                <a:cs typeface="Times New Roman" panose="02020603050405020304" pitchFamily="18" charset="0"/>
              </a:rPr>
              <a:t>Political parties</a:t>
            </a:r>
            <a:endParaRPr lang="en-US" sz="2400" b="1" dirty="0"/>
          </a:p>
        </p:txBody>
      </p:sp>
      <p:sp>
        <p:nvSpPr>
          <p:cNvPr id="4" name="Content Placeholder 3"/>
          <p:cNvSpPr>
            <a:spLocks noGrp="1"/>
          </p:cNvSpPr>
          <p:nvPr>
            <p:ph sz="half" idx="2"/>
          </p:nvPr>
        </p:nvSpPr>
        <p:spPr/>
        <p:txBody>
          <a:bodyPr>
            <a:normAutofit fontScale="77500" lnSpcReduction="20000"/>
          </a:bodyPr>
          <a:lstStyle/>
          <a:p>
            <a:pPr>
              <a:lnSpc>
                <a:spcPct val="120000"/>
              </a:lnSpc>
              <a:spcBef>
                <a:spcPts val="0"/>
              </a:spcBef>
            </a:pPr>
            <a:r>
              <a:rPr lang="en-US" sz="1950" dirty="0">
                <a:latin typeface="Times New Roman" panose="02020603050405020304" pitchFamily="18" charset="0"/>
                <a:cs typeface="Times New Roman" panose="02020603050405020304" pitchFamily="18" charset="0"/>
              </a:rPr>
              <a:t>Membership decline</a:t>
            </a:r>
          </a:p>
          <a:p>
            <a:pPr>
              <a:lnSpc>
                <a:spcPct val="120000"/>
              </a:lnSpc>
              <a:spcBef>
                <a:spcPts val="0"/>
              </a:spcBef>
            </a:pPr>
            <a:r>
              <a:rPr lang="en-US" sz="1950" dirty="0">
                <a:latin typeface="Times New Roman" panose="02020603050405020304" pitchFamily="18" charset="0"/>
                <a:cs typeface="Times New Roman" panose="02020603050405020304" pitchFamily="18" charset="0"/>
              </a:rPr>
              <a:t>Declining ties to civil society organizations</a:t>
            </a:r>
          </a:p>
          <a:p>
            <a:pPr>
              <a:lnSpc>
                <a:spcPct val="120000"/>
              </a:lnSpc>
              <a:spcBef>
                <a:spcPts val="0"/>
              </a:spcBef>
            </a:pPr>
            <a:r>
              <a:rPr lang="en-US" sz="1950" dirty="0">
                <a:latin typeface="Times New Roman" panose="02020603050405020304" pitchFamily="18" charset="0"/>
                <a:cs typeface="Times New Roman" panose="02020603050405020304" pitchFamily="18" charset="0"/>
              </a:rPr>
              <a:t>Declining ties to/cultivation of local-level activists.</a:t>
            </a:r>
          </a:p>
          <a:p>
            <a:pPr>
              <a:lnSpc>
                <a:spcPct val="120000"/>
              </a:lnSpc>
              <a:spcBef>
                <a:spcPts val="0"/>
              </a:spcBef>
            </a:pPr>
            <a:r>
              <a:rPr lang="en-US" sz="1950" dirty="0">
                <a:latin typeface="Times New Roman" panose="02020603050405020304" pitchFamily="18" charset="0"/>
                <a:cs typeface="Times New Roman" panose="02020603050405020304" pitchFamily="18" charset="0"/>
              </a:rPr>
              <a:t>Leadership with fewer ties to grass-roots overall.</a:t>
            </a:r>
          </a:p>
          <a:p>
            <a:pPr>
              <a:lnSpc>
                <a:spcPct val="120000"/>
              </a:lnSpc>
              <a:spcBef>
                <a:spcPts val="0"/>
              </a:spcBef>
            </a:pPr>
            <a:endParaRPr lang="en-US" sz="1950" dirty="0">
              <a:latin typeface="Times New Roman" panose="02020603050405020304" pitchFamily="18" charset="0"/>
              <a:cs typeface="Times New Roman" panose="02020603050405020304" pitchFamily="18" charset="0"/>
            </a:endParaRPr>
          </a:p>
          <a:p>
            <a:pPr>
              <a:lnSpc>
                <a:spcPct val="120000"/>
              </a:lnSpc>
              <a:spcBef>
                <a:spcPts val="0"/>
              </a:spcBef>
            </a:pPr>
            <a:r>
              <a:rPr lang="en-US" sz="1950" dirty="0">
                <a:latin typeface="Times New Roman" panose="02020603050405020304" pitchFamily="18" charset="0"/>
                <a:cs typeface="Times New Roman" panose="02020603050405020304" pitchFamily="18" charset="0"/>
              </a:rPr>
              <a:t>As the late Peter </a:t>
            </a:r>
            <a:r>
              <a:rPr lang="en-US" sz="1950" dirty="0" err="1">
                <a:latin typeface="Times New Roman" panose="02020603050405020304" pitchFamily="18" charset="0"/>
                <a:cs typeface="Times New Roman" panose="02020603050405020304" pitchFamily="18" charset="0"/>
              </a:rPr>
              <a:t>Mair</a:t>
            </a:r>
            <a:r>
              <a:rPr lang="en-US" sz="1950" dirty="0">
                <a:latin typeface="Times New Roman" panose="02020603050405020304" pitchFamily="18" charset="0"/>
                <a:cs typeface="Times New Roman" panose="02020603050405020304" pitchFamily="18" charset="0"/>
              </a:rPr>
              <a:t>, perhaps the most insightful analyst of European party systems put it, “The age of party democracy has passed. Although the parties themselves remain, they have become so disconnected from the wider society, and pursue a form of competition that is so lacking in meaning, that they no longer seem capable of sustaining democracy.” </a:t>
            </a:r>
          </a:p>
          <a:p>
            <a:pPr>
              <a:lnSpc>
                <a:spcPct val="120000"/>
              </a:lnSpc>
              <a:spcBef>
                <a:spcPts val="0"/>
              </a:spcBef>
            </a:pPr>
            <a:r>
              <a:rPr lang="en-US" sz="1950" dirty="0">
                <a:latin typeface="Times New Roman" panose="02020603050405020304" pitchFamily="18" charset="0"/>
                <a:cs typeface="Times New Roman" panose="02020603050405020304" pitchFamily="18" charset="0"/>
              </a:rPr>
              <a:t>“Citizens have turned from being participants into spectators.”</a:t>
            </a:r>
          </a:p>
          <a:p>
            <a:pPr marL="0" indent="0" algn="ctr">
              <a:lnSpc>
                <a:spcPct val="120000"/>
              </a:lnSpc>
              <a:spcBef>
                <a:spcPts val="0"/>
              </a:spcBef>
              <a:buNone/>
            </a:pPr>
            <a:r>
              <a:rPr lang="en-US" sz="1275" i="1" dirty="0">
                <a:latin typeface="Times New Roman" panose="02020603050405020304" pitchFamily="18" charset="0"/>
                <a:cs typeface="Times New Roman" panose="02020603050405020304" pitchFamily="18" charset="0"/>
              </a:rPr>
              <a:t>Ruling the Void</a:t>
            </a:r>
            <a:r>
              <a:rPr lang="en-US" sz="1275" dirty="0">
                <a:latin typeface="Times New Roman" panose="02020603050405020304" pitchFamily="18" charset="0"/>
                <a:cs typeface="Times New Roman" panose="02020603050405020304" pitchFamily="18" charset="0"/>
              </a:rPr>
              <a:t> (Verso 2013), p. 1. </a:t>
            </a:r>
          </a:p>
          <a:p>
            <a:endParaRPr lang="en-US" dirty="0"/>
          </a:p>
        </p:txBody>
      </p:sp>
      <p:pic>
        <p:nvPicPr>
          <p:cNvPr id="5" name="Content Placeholder 4"/>
          <p:cNvPicPr>
            <a:picLocks noGrp="1" noChangeAspect="1"/>
          </p:cNvPicPr>
          <p:nvPr>
            <p:ph sz="half" idx="1"/>
          </p:nvPr>
        </p:nvPicPr>
        <p:blipFill>
          <a:blip r:embed="rId3"/>
          <a:stretch>
            <a:fillRect/>
          </a:stretch>
        </p:blipFill>
        <p:spPr>
          <a:xfrm>
            <a:off x="1457766" y="2226469"/>
            <a:ext cx="2227968" cy="3263504"/>
          </a:xfrm>
          <a:prstGeom prst="rect">
            <a:avLst/>
          </a:prstGeom>
        </p:spPr>
      </p:pic>
      <p:sp>
        <p:nvSpPr>
          <p:cNvPr id="6" name="Slide Number Placeholder 5"/>
          <p:cNvSpPr>
            <a:spLocks noGrp="1"/>
          </p:cNvSpPr>
          <p:nvPr>
            <p:ph type="sldNum" sz="quarter" idx="12"/>
          </p:nvPr>
        </p:nvSpPr>
        <p:spPr/>
        <p:txBody>
          <a:bodyPr/>
          <a:lstStyle/>
          <a:p>
            <a:fld id="{285C4873-18DB-48A1-A5B8-2E1708211D23}" type="slidenum">
              <a:rPr lang="en-US" smtClean="0">
                <a:solidFill>
                  <a:prstClr val="black">
                    <a:tint val="75000"/>
                  </a:prstClr>
                </a:solidFill>
              </a:rPr>
              <a:pPr/>
              <a:t>13</a:t>
            </a:fld>
            <a:endParaRPr lang="en-US">
              <a:solidFill>
                <a:prstClr val="black">
                  <a:tint val="75000"/>
                </a:prstClr>
              </a:solidFill>
            </a:endParaRPr>
          </a:p>
        </p:txBody>
      </p:sp>
    </p:spTree>
    <p:extLst>
      <p:ext uri="{BB962C8B-B14F-4D97-AF65-F5344CB8AC3E}">
        <p14:creationId xmlns:p14="http://schemas.microsoft.com/office/powerpoint/2010/main" val="3653356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4C2AF6B-72DF-415D-B581-6727535DEF51}"/>
              </a:ext>
            </a:extLst>
          </p:cNvPr>
          <p:cNvSpPr>
            <a:spLocks noGrp="1"/>
          </p:cNvSpPr>
          <p:nvPr>
            <p:ph type="title"/>
          </p:nvPr>
        </p:nvSpPr>
        <p:spPr/>
        <p:txBody>
          <a:bodyPr>
            <a:normAutofit/>
          </a:bodyPr>
          <a:lstStyle/>
          <a:p>
            <a:r>
              <a:rPr lang="en-US" sz="3200" b="1" dirty="0">
                <a:latin typeface="Times New Roman" panose="02020603050405020304" pitchFamily="18" charset="0"/>
                <a:cs typeface="Times New Roman" panose="02020603050405020304" pitchFamily="18" charset="0"/>
              </a:rPr>
              <a:t>Supply side variables: politicians and other elites</a:t>
            </a:r>
            <a:endParaRPr lang="en-US" sz="3200" dirty="0"/>
          </a:p>
        </p:txBody>
      </p:sp>
      <p:sp>
        <p:nvSpPr>
          <p:cNvPr id="5" name="Slide Number Placeholder 4">
            <a:extLst>
              <a:ext uri="{FF2B5EF4-FFF2-40B4-BE49-F238E27FC236}">
                <a16:creationId xmlns:a16="http://schemas.microsoft.com/office/drawing/2014/main" id="{2D358FEC-3FBF-49F7-AD5D-5821218315CF}"/>
              </a:ext>
            </a:extLst>
          </p:cNvPr>
          <p:cNvSpPr>
            <a:spLocks noGrp="1"/>
          </p:cNvSpPr>
          <p:nvPr>
            <p:ph type="sldNum" sz="quarter" idx="12"/>
          </p:nvPr>
        </p:nvSpPr>
        <p:spPr/>
        <p:txBody>
          <a:bodyPr/>
          <a:lstStyle/>
          <a:p>
            <a:fld id="{AEBD00C8-0EDF-450C-ADC7-25E40AB8641B}" type="slidenum">
              <a:rPr lang="en-US" smtClean="0"/>
              <a:t>14</a:t>
            </a:fld>
            <a:endParaRPr lang="en-US"/>
          </a:p>
        </p:txBody>
      </p:sp>
      <p:pic>
        <p:nvPicPr>
          <p:cNvPr id="5122" name="Picture 2" descr="Leftism Reinvented: Western Parties from Socialism to Neoliberalism by [Mudge, Stephanie L.]">
            <a:extLst>
              <a:ext uri="{FF2B5EF4-FFF2-40B4-BE49-F238E27FC236}">
                <a16:creationId xmlns:a16="http://schemas.microsoft.com/office/drawing/2014/main" id="{2809B94A-F724-418B-BC65-03AF08AB3AB0}"/>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987458" y="1600200"/>
            <a:ext cx="2978083" cy="4525963"/>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https://images-na.ssl-images-amazon.com/images/I/51u16o0FcCL._SX323_BO1,204,203,200_.jpg">
            <a:extLst>
              <a:ext uri="{FF2B5EF4-FFF2-40B4-BE49-F238E27FC236}">
                <a16:creationId xmlns:a16="http://schemas.microsoft.com/office/drawing/2014/main" id="{D0B7CB0A-D642-4A4B-B339-028B048699C2}"/>
              </a:ext>
            </a:extLst>
          </p:cNvPr>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rcRect/>
          <a:stretch>
            <a:fillRect/>
          </a:stretch>
        </p:blipFill>
        <p:spPr bwMode="auto">
          <a:xfrm>
            <a:off x="5193614" y="1600200"/>
            <a:ext cx="2947771" cy="4525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13271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BAAF388-85F9-497D-92B0-B15251CB040B}"/>
              </a:ext>
            </a:extLst>
          </p:cNvPr>
          <p:cNvSpPr>
            <a:spLocks noGrp="1"/>
          </p:cNvSpPr>
          <p:nvPr>
            <p:ph type="title"/>
          </p:nvPr>
        </p:nvSpPr>
        <p:spPr/>
        <p:txBody>
          <a:bodyPr>
            <a:noAutofit/>
          </a:bodyPr>
          <a:lstStyle/>
          <a:p>
            <a:r>
              <a:rPr lang="en-US" sz="3200" b="1" dirty="0">
                <a:latin typeface="Times New Roman" panose="02020603050405020304" pitchFamily="18" charset="0"/>
                <a:cs typeface="Times New Roman" panose="02020603050405020304" pitchFamily="18" charset="0"/>
              </a:rPr>
              <a:t>Supply-side variables: The EU</a:t>
            </a:r>
            <a:endParaRPr lang="en-US" sz="3200" dirty="0"/>
          </a:p>
        </p:txBody>
      </p:sp>
      <p:sp>
        <p:nvSpPr>
          <p:cNvPr id="7" name="Content Placeholder 6">
            <a:extLst>
              <a:ext uri="{FF2B5EF4-FFF2-40B4-BE49-F238E27FC236}">
                <a16:creationId xmlns:a16="http://schemas.microsoft.com/office/drawing/2014/main" id="{00A69855-4048-416A-BF00-B9773F2C3D97}"/>
              </a:ext>
            </a:extLst>
          </p:cNvPr>
          <p:cNvSpPr>
            <a:spLocks noGrp="1"/>
          </p:cNvSpPr>
          <p:nvPr>
            <p:ph sz="half" idx="1"/>
          </p:nvPr>
        </p:nvSpPr>
        <p:spPr/>
        <p:txBody>
          <a:bodyPr>
            <a:normAutofit lnSpcReduction="10000"/>
          </a:bodyPr>
          <a:lstStyle/>
          <a:p>
            <a:r>
              <a:rPr lang="en-US" sz="2400" dirty="0">
                <a:latin typeface="Times New Roman" panose="02020603050405020304" pitchFamily="18" charset="0"/>
                <a:cs typeface="Times New Roman" panose="02020603050405020304" pitchFamily="18" charset="0"/>
              </a:rPr>
              <a:t>DIRECTLY: by negating or over-ruling democratically elected leaders and governments. </a:t>
            </a:r>
          </a:p>
          <a:p>
            <a:r>
              <a:rPr lang="en-US" sz="2400" dirty="0">
                <a:latin typeface="Times New Roman" panose="02020603050405020304" pitchFamily="18" charset="0"/>
                <a:cs typeface="Times New Roman" panose="02020603050405020304" pitchFamily="18" charset="0"/>
              </a:rPr>
              <a:t>European commission President Juncker speaking of the imposition of austerity policies: “We sinned against the dignity of the people in Greece, Portugal and sometimes Ireland.</a:t>
            </a:r>
          </a:p>
          <a:p>
            <a:endParaRPr lang="en-US" sz="2400" dirty="0">
              <a:latin typeface="Times New Roman" panose="02020603050405020304" pitchFamily="18" charset="0"/>
              <a:cs typeface="Times New Roman" panose="02020603050405020304" pitchFamily="18" charset="0"/>
            </a:endParaRPr>
          </a:p>
          <a:p>
            <a:pPr marL="0" indent="0">
              <a:buNone/>
            </a:pPr>
            <a:endParaRPr lang="en-US" sz="2400" dirty="0">
              <a:latin typeface="Times New Roman" panose="02020603050405020304" pitchFamily="18" charset="0"/>
              <a:cs typeface="Times New Roman" panose="02020603050405020304" pitchFamily="18" charset="0"/>
            </a:endParaRPr>
          </a:p>
          <a:p>
            <a:pPr marL="0" indent="0">
              <a:buNone/>
            </a:pPr>
            <a:endParaRPr 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p>
            <a:endParaRPr lang="en-US" dirty="0"/>
          </a:p>
        </p:txBody>
      </p:sp>
      <p:pic>
        <p:nvPicPr>
          <p:cNvPr id="4" name="Content Placeholder 3">
            <a:extLst>
              <a:ext uri="{FF2B5EF4-FFF2-40B4-BE49-F238E27FC236}">
                <a16:creationId xmlns:a16="http://schemas.microsoft.com/office/drawing/2014/main" id="{255131FC-893A-4764-B152-769193AFE438}"/>
              </a:ext>
            </a:extLst>
          </p:cNvPr>
          <p:cNvPicPr>
            <a:picLocks noGrp="1" noChangeAspect="1"/>
          </p:cNvPicPr>
          <p:nvPr>
            <p:ph sz="half" idx="2"/>
          </p:nvPr>
        </p:nvPicPr>
        <p:blipFill>
          <a:blip r:embed="rId3"/>
          <a:stretch>
            <a:fillRect/>
          </a:stretch>
        </p:blipFill>
        <p:spPr>
          <a:xfrm>
            <a:off x="4648200" y="2356784"/>
            <a:ext cx="4038600" cy="3012795"/>
          </a:xfrm>
          <a:prstGeom prst="rect">
            <a:avLst/>
          </a:prstGeom>
        </p:spPr>
      </p:pic>
      <p:sp>
        <p:nvSpPr>
          <p:cNvPr id="5" name="Slide Number Placeholder 4">
            <a:extLst>
              <a:ext uri="{FF2B5EF4-FFF2-40B4-BE49-F238E27FC236}">
                <a16:creationId xmlns:a16="http://schemas.microsoft.com/office/drawing/2014/main" id="{9F6CD7EC-E35F-4CC6-8942-EF0B971C763F}"/>
              </a:ext>
            </a:extLst>
          </p:cNvPr>
          <p:cNvSpPr>
            <a:spLocks noGrp="1"/>
          </p:cNvSpPr>
          <p:nvPr>
            <p:ph type="sldNum" sz="quarter" idx="12"/>
          </p:nvPr>
        </p:nvSpPr>
        <p:spPr/>
        <p:txBody>
          <a:bodyPr/>
          <a:lstStyle/>
          <a:p>
            <a:fld id="{AEBD00C8-0EDF-450C-ADC7-25E40AB8641B}" type="slidenum">
              <a:rPr lang="en-US" smtClean="0"/>
              <a:t>15</a:t>
            </a:fld>
            <a:endParaRPr lang="en-US"/>
          </a:p>
        </p:txBody>
      </p:sp>
    </p:spTree>
    <p:extLst>
      <p:ext uri="{BB962C8B-B14F-4D97-AF65-F5344CB8AC3E}">
        <p14:creationId xmlns:p14="http://schemas.microsoft.com/office/powerpoint/2010/main" val="3425880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 calcmode="lin" valueType="num">
                                      <p:cBhvr additive="base">
                                        <p:cTn id="13"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B05D61-F4F1-4091-B445-E789B170DC51}"/>
              </a:ext>
            </a:extLst>
          </p:cNvPr>
          <p:cNvSpPr>
            <a:spLocks noGrp="1"/>
          </p:cNvSpPr>
          <p:nvPr>
            <p:ph type="title"/>
          </p:nvPr>
        </p:nvSpPr>
        <p:spPr>
          <a:xfrm>
            <a:off x="228600" y="342107"/>
            <a:ext cx="8229600" cy="1143000"/>
          </a:xfrm>
        </p:spPr>
        <p:txBody>
          <a:bodyPr>
            <a:noAutofit/>
          </a:bodyPr>
          <a:lstStyle/>
          <a:p>
            <a:r>
              <a:rPr lang="en-US" sz="3200" b="1" dirty="0">
                <a:latin typeface="Times New Roman" panose="02020603050405020304" pitchFamily="18" charset="0"/>
                <a:cs typeface="Times New Roman" panose="02020603050405020304" pitchFamily="18" charset="0"/>
              </a:rPr>
              <a:t>Supply-side variables: The EU</a:t>
            </a:r>
            <a:endParaRPr lang="en-US" sz="3200" dirty="0"/>
          </a:p>
        </p:txBody>
      </p:sp>
      <p:sp>
        <p:nvSpPr>
          <p:cNvPr id="3" name="Content Placeholder 2">
            <a:extLst>
              <a:ext uri="{FF2B5EF4-FFF2-40B4-BE49-F238E27FC236}">
                <a16:creationId xmlns:a16="http://schemas.microsoft.com/office/drawing/2014/main" id="{95E4AA68-66CC-4FA2-9641-7F68BC8A0CBB}"/>
              </a:ext>
            </a:extLst>
          </p:cNvPr>
          <p:cNvSpPr>
            <a:spLocks noGrp="1"/>
          </p:cNvSpPr>
          <p:nvPr>
            <p:ph idx="1"/>
          </p:nvPr>
        </p:nvSpPr>
        <p:spPr/>
        <p:txBody>
          <a:bodyPr>
            <a:normAutofit/>
          </a:bodyPr>
          <a:lstStyle/>
          <a:p>
            <a:endParaRPr lang="en-US" dirty="0">
              <a:latin typeface="Times New Roman" panose="02020603050405020304" pitchFamily="18" charset="0"/>
              <a:cs typeface="Times New Roman" panose="02020603050405020304" pitchFamily="18" charset="0"/>
            </a:endParaRPr>
          </a:p>
          <a:p>
            <a:pPr marL="0" indent="0">
              <a:buNone/>
            </a:pPr>
            <a:r>
              <a:rPr lang="en-US" sz="2800" dirty="0">
                <a:latin typeface="Times New Roman" panose="02020603050405020304" pitchFamily="18" charset="0"/>
                <a:cs typeface="Times New Roman" panose="02020603050405020304" pitchFamily="18" charset="0"/>
              </a:rPr>
              <a:t>INDIRECTLY: constraining party competition: e.g., “As the commitments deriving from EU membership increase, the policy positions of mainstream parties converged and governments became more constrained in terms of the policies they [could] implement.”</a:t>
            </a:r>
          </a:p>
          <a:p>
            <a:pPr marL="0" indent="0">
              <a:buNone/>
            </a:pPr>
            <a:r>
              <a:rPr lang="en-US" sz="1800" dirty="0">
                <a:latin typeface="Times New Roman" panose="02020603050405020304" pitchFamily="18" charset="0"/>
                <a:cs typeface="Times New Roman" panose="02020603050405020304" pitchFamily="18" charset="0"/>
              </a:rPr>
              <a:t>(e.g. </a:t>
            </a:r>
            <a:r>
              <a:rPr lang="en-US" sz="1800" dirty="0" err="1">
                <a:latin typeface="Times New Roman" panose="02020603050405020304" pitchFamily="18" charset="0"/>
                <a:cs typeface="Times New Roman" panose="02020603050405020304" pitchFamily="18" charset="0"/>
              </a:rPr>
              <a:t>Kyriki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Nanou</a:t>
            </a:r>
            <a:r>
              <a:rPr lang="en-US" sz="1800" dirty="0">
                <a:latin typeface="Times New Roman" panose="02020603050405020304" pitchFamily="18" charset="0"/>
                <a:cs typeface="Times New Roman" panose="02020603050405020304" pitchFamily="18" charset="0"/>
              </a:rPr>
              <a:t> and Han </a:t>
            </a:r>
            <a:r>
              <a:rPr lang="en-US" sz="1800" dirty="0" err="1">
                <a:latin typeface="Times New Roman" panose="02020603050405020304" pitchFamily="18" charset="0"/>
                <a:cs typeface="Times New Roman" panose="02020603050405020304" pitchFamily="18" charset="0"/>
              </a:rPr>
              <a:t>Dorusson</a:t>
            </a:r>
            <a:r>
              <a:rPr lang="en-US" sz="1800" dirty="0">
                <a:latin typeface="Times New Roman" panose="02020603050405020304" pitchFamily="18" charset="0"/>
                <a:cs typeface="Times New Roman" panose="02020603050405020304" pitchFamily="18" charset="0"/>
              </a:rPr>
              <a:t>, “European integration and electoral democracy: How the European Union constrains party competition in the member-states,” </a:t>
            </a:r>
            <a:r>
              <a:rPr lang="en-US" sz="1800" i="1" dirty="0">
                <a:latin typeface="Times New Roman" panose="02020603050405020304" pitchFamily="18" charset="0"/>
                <a:cs typeface="Times New Roman" panose="02020603050405020304" pitchFamily="18" charset="0"/>
              </a:rPr>
              <a:t>EJPR</a:t>
            </a:r>
            <a:r>
              <a:rPr lang="en-US" sz="1800" dirty="0">
                <a:latin typeface="Times New Roman" panose="02020603050405020304" pitchFamily="18" charset="0"/>
                <a:cs typeface="Times New Roman" panose="02020603050405020304" pitchFamily="18" charset="0"/>
              </a:rPr>
              <a:t>, 52, 2013).</a:t>
            </a:r>
          </a:p>
          <a:p>
            <a:endParaRPr lang="en-US" dirty="0"/>
          </a:p>
        </p:txBody>
      </p:sp>
      <p:sp>
        <p:nvSpPr>
          <p:cNvPr id="4" name="Slide Number Placeholder 3">
            <a:extLst>
              <a:ext uri="{FF2B5EF4-FFF2-40B4-BE49-F238E27FC236}">
                <a16:creationId xmlns:a16="http://schemas.microsoft.com/office/drawing/2014/main" id="{33855306-3C91-436D-AA61-C262CC203C73}"/>
              </a:ext>
            </a:extLst>
          </p:cNvPr>
          <p:cNvSpPr>
            <a:spLocks noGrp="1"/>
          </p:cNvSpPr>
          <p:nvPr>
            <p:ph type="sldNum" sz="quarter" idx="12"/>
          </p:nvPr>
        </p:nvSpPr>
        <p:spPr/>
        <p:txBody>
          <a:bodyPr/>
          <a:lstStyle/>
          <a:p>
            <a:fld id="{AEBD00C8-0EDF-450C-ADC7-25E40AB8641B}" type="slidenum">
              <a:rPr lang="en-US" smtClean="0"/>
              <a:t>16</a:t>
            </a:fld>
            <a:endParaRPr lang="en-US"/>
          </a:p>
        </p:txBody>
      </p:sp>
    </p:spTree>
    <p:extLst>
      <p:ext uri="{BB962C8B-B14F-4D97-AF65-F5344CB8AC3E}">
        <p14:creationId xmlns:p14="http://schemas.microsoft.com/office/powerpoint/2010/main" val="19943702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b="1" dirty="0">
                <a:latin typeface="Times New Roman" panose="02020603050405020304" pitchFamily="18" charset="0"/>
                <a:cs typeface="Times New Roman" panose="02020603050405020304" pitchFamily="18" charset="0"/>
              </a:rPr>
              <a:t>Supply-side variables: technocracy</a:t>
            </a:r>
          </a:p>
        </p:txBody>
      </p:sp>
      <p:sp>
        <p:nvSpPr>
          <p:cNvPr id="3" name="Content Placeholder 2"/>
          <p:cNvSpPr>
            <a:spLocks noGrp="1"/>
          </p:cNvSpPr>
          <p:nvPr>
            <p:ph sz="half" idx="1"/>
          </p:nvPr>
        </p:nvSpPr>
        <p:spPr/>
        <p:txBody>
          <a:bodyPr>
            <a:normAutofit fontScale="25000" lnSpcReduction="20000"/>
          </a:bodyPr>
          <a:lstStyle/>
          <a:p>
            <a:pPr marL="0" indent="0">
              <a:buNone/>
            </a:pPr>
            <a:r>
              <a:rPr lang="en-US" sz="7200" dirty="0">
                <a:latin typeface="Times New Roman" panose="02020603050405020304" pitchFamily="18" charset="0"/>
                <a:cs typeface="Times New Roman" panose="02020603050405020304" pitchFamily="18" charset="0"/>
              </a:rPr>
              <a:t>Ever more policy-making areas fell under the purview of the E.U. without any corresponding increase in European citizens’ power over them. </a:t>
            </a:r>
          </a:p>
          <a:p>
            <a:pPr marL="0" indent="0">
              <a:buNone/>
            </a:pPr>
            <a:endParaRPr lang="en-US" sz="7200" dirty="0">
              <a:latin typeface="Times New Roman" panose="02020603050405020304" pitchFamily="18" charset="0"/>
              <a:cs typeface="Times New Roman" panose="02020603050405020304" pitchFamily="18" charset="0"/>
            </a:endParaRPr>
          </a:p>
          <a:p>
            <a:pPr marL="0" indent="0">
              <a:buNone/>
            </a:pPr>
            <a:r>
              <a:rPr lang="en-US" sz="7200" dirty="0">
                <a:latin typeface="Times New Roman" panose="02020603050405020304" pitchFamily="18" charset="0"/>
                <a:cs typeface="Times New Roman" panose="02020603050405020304" pitchFamily="18" charset="0"/>
              </a:rPr>
              <a:t>Tucker: “traditionally, policies with such immense distributional impact were left to elected leaders, but no one elects a central bank.” The problem, of course, is that central bankers, like other technocrats, tend only to ask whether a policy is “effective,” when equally if not more important is </a:t>
            </a:r>
            <a:r>
              <a:rPr lang="en-US" sz="7200" u="sng" dirty="0">
                <a:latin typeface="Times New Roman" panose="02020603050405020304" pitchFamily="18" charset="0"/>
                <a:cs typeface="Times New Roman" panose="02020603050405020304" pitchFamily="18" charset="0"/>
                <a:hlinkClick r:id="rId3"/>
              </a:rPr>
              <a:t>whether it is legitimate</a:t>
            </a:r>
            <a:r>
              <a:rPr lang="en-US" sz="7200" dirty="0">
                <a:latin typeface="Times New Roman" panose="02020603050405020304" pitchFamily="18" charset="0"/>
                <a:cs typeface="Times New Roman" panose="02020603050405020304" pitchFamily="18" charset="0"/>
              </a:rPr>
              <a:t> since citizens are more likely to tolerate the “inevitable disappointments and frustrations of” policy when they can vote out those whose decisions they disagree with.  </a:t>
            </a:r>
          </a:p>
          <a:p>
            <a:endParaRPr lang="en-US" sz="24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AEBD00C8-0EDF-450C-ADC7-25E40AB8641B}" type="slidenum">
              <a:rPr lang="en-US" smtClean="0"/>
              <a:t>17</a:t>
            </a:fld>
            <a:endParaRPr lang="en-US"/>
          </a:p>
        </p:txBody>
      </p:sp>
      <p:pic>
        <p:nvPicPr>
          <p:cNvPr id="7170" name="Picture 2" descr="Unelected Power: The Quest for Legitimacy in Central Banking and the Regulatory State by [Tucker, Paul]">
            <a:extLst>
              <a:ext uri="{FF2B5EF4-FFF2-40B4-BE49-F238E27FC236}">
                <a16:creationId xmlns:a16="http://schemas.microsoft.com/office/drawing/2014/main" id="{98C15DB5-B597-4A80-9DB0-35E4DDF075CF}"/>
              </a:ext>
            </a:extLst>
          </p:cNvPr>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rcRect/>
          <a:stretch>
            <a:fillRect/>
          </a:stretch>
        </p:blipFill>
        <p:spPr bwMode="auto">
          <a:xfrm>
            <a:off x="5178458" y="1600200"/>
            <a:ext cx="2978083" cy="4525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8758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latin typeface="Times New Roman" panose="02020603050405020304" pitchFamily="18" charset="0"/>
                <a:cs typeface="Times New Roman" panose="02020603050405020304" pitchFamily="18" charset="0"/>
              </a:rPr>
              <a:t>Conclusions and causality</a:t>
            </a:r>
          </a:p>
        </p:txBody>
      </p:sp>
      <p:sp>
        <p:nvSpPr>
          <p:cNvPr id="3" name="Content Placeholder 2"/>
          <p:cNvSpPr>
            <a:spLocks noGrp="1"/>
          </p:cNvSpPr>
          <p:nvPr>
            <p:ph sz="half" idx="1"/>
          </p:nvPr>
        </p:nvSpPr>
        <p:spPr>
          <a:xfrm>
            <a:off x="457200" y="1600200"/>
            <a:ext cx="4038600" cy="4983162"/>
          </a:xfrm>
        </p:spPr>
        <p:txBody>
          <a:bodyPr>
            <a:normAutofit fontScale="25000" lnSpcReduction="20000"/>
          </a:bodyPr>
          <a:lstStyle/>
          <a:p>
            <a:pPr marL="0" indent="0">
              <a:buNone/>
            </a:pPr>
            <a:r>
              <a:rPr lang="en-US" sz="11200" dirty="0">
                <a:latin typeface="Times New Roman" panose="02020603050405020304" pitchFamily="18" charset="0"/>
                <a:cs typeface="Times New Roman" panose="02020603050405020304" pitchFamily="18" charset="0"/>
              </a:rPr>
              <a:t>If we want to understand—and address—democratic dissatisfaction and populism, must resist instinct for mono-causal explanations.</a:t>
            </a:r>
          </a:p>
          <a:p>
            <a:pPr>
              <a:buFont typeface="+mj-lt"/>
              <a:buAutoNum type="arabicPeriod"/>
            </a:pPr>
            <a:endParaRPr lang="en-US" sz="11200" dirty="0">
              <a:latin typeface="Times New Roman" panose="02020603050405020304" pitchFamily="18" charset="0"/>
              <a:cs typeface="Times New Roman" panose="02020603050405020304" pitchFamily="18" charset="0"/>
            </a:endParaRPr>
          </a:p>
          <a:p>
            <a:pPr marL="0" indent="0">
              <a:buNone/>
            </a:pPr>
            <a:r>
              <a:rPr lang="en-US" sz="11200" dirty="0">
                <a:latin typeface="Times New Roman" panose="02020603050405020304" pitchFamily="18" charset="0"/>
                <a:cs typeface="Times New Roman" panose="02020603050405020304" pitchFamily="18" charset="0"/>
              </a:rPr>
              <a:t>Need to look at interactions, and at both demand and supply-side.</a:t>
            </a:r>
          </a:p>
          <a:p>
            <a:pPr>
              <a:buFont typeface="+mj-lt"/>
              <a:buAutoNum type="arabicPeriod"/>
            </a:pPr>
            <a:endParaRPr lang="en-US" sz="11200" dirty="0">
              <a:latin typeface="Times New Roman" panose="02020603050405020304" pitchFamily="18" charset="0"/>
              <a:cs typeface="Times New Roman" panose="02020603050405020304" pitchFamily="18" charset="0"/>
            </a:endParaRPr>
          </a:p>
          <a:p>
            <a:pPr marL="0" indent="0">
              <a:buNone/>
            </a:pPr>
            <a:endParaRPr lang="en-US" sz="8000" dirty="0">
              <a:latin typeface="Times New Roman" panose="02020603050405020304" pitchFamily="18" charset="0"/>
              <a:cs typeface="Times New Roman" panose="02020603050405020304" pitchFamily="18" charset="0"/>
            </a:endParaRPr>
          </a:p>
          <a:p>
            <a:pPr marL="0" indent="0">
              <a:buNone/>
            </a:pPr>
            <a:endParaRPr lang="en-US" sz="8000" dirty="0">
              <a:latin typeface="Times New Roman" panose="02020603050405020304" pitchFamily="18" charset="0"/>
              <a:cs typeface="Times New Roman" panose="02020603050405020304" pitchFamily="18" charset="0"/>
            </a:endParaRPr>
          </a:p>
          <a:p>
            <a:pPr marL="0" indent="0">
              <a:buNone/>
            </a:pPr>
            <a:br>
              <a:rPr lang="en-US" sz="8000" dirty="0">
                <a:latin typeface="Times New Roman" panose="02020603050405020304" pitchFamily="18" charset="0"/>
                <a:cs typeface="Times New Roman" panose="02020603050405020304" pitchFamily="18" charset="0"/>
              </a:rPr>
            </a:br>
            <a:endParaRPr lang="en-US" sz="8000" dirty="0">
              <a:latin typeface="Times New Roman" panose="02020603050405020304" pitchFamily="18" charset="0"/>
              <a:cs typeface="Times New Roman" panose="02020603050405020304" pitchFamily="18" charset="0"/>
            </a:endParaRPr>
          </a:p>
          <a:p>
            <a:pPr marL="0" indent="0">
              <a:buNone/>
            </a:pPr>
            <a:endParaRPr lang="en-US" sz="1800" dirty="0">
              <a:latin typeface="Times New Roman" panose="02020603050405020304" pitchFamily="18" charset="0"/>
              <a:cs typeface="Times New Roman" panose="02020603050405020304" pitchFamily="18" charset="0"/>
            </a:endParaRPr>
          </a:p>
        </p:txBody>
      </p:sp>
      <p:pic>
        <p:nvPicPr>
          <p:cNvPr id="11268" name="Picture 4" descr="Image result for Benjamin Cauchy">
            <a:extLst>
              <a:ext uri="{FF2B5EF4-FFF2-40B4-BE49-F238E27FC236}">
                <a16:creationId xmlns:a16="http://schemas.microsoft.com/office/drawing/2014/main" id="{8E8D4798-2F46-48CD-9156-7932E6750828}"/>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tretch>
            <a:fillRect/>
          </a:stretch>
        </p:blipFill>
        <p:spPr bwMode="auto">
          <a:xfrm>
            <a:off x="5095875" y="1529556"/>
            <a:ext cx="2914650" cy="157162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AEBD00C8-0EDF-450C-ADC7-25E40AB8641B}" type="slidenum">
              <a:rPr lang="en-US" smtClean="0"/>
              <a:t>18</a:t>
            </a:fld>
            <a:endParaRPr lang="en-US"/>
          </a:p>
        </p:txBody>
      </p:sp>
      <p:sp>
        <p:nvSpPr>
          <p:cNvPr id="6" name="TextBox 5">
            <a:extLst>
              <a:ext uri="{FF2B5EF4-FFF2-40B4-BE49-F238E27FC236}">
                <a16:creationId xmlns:a16="http://schemas.microsoft.com/office/drawing/2014/main" id="{1D283A31-713A-447C-A207-1AC2BBCBFEE6}"/>
              </a:ext>
            </a:extLst>
          </p:cNvPr>
          <p:cNvSpPr txBox="1"/>
          <p:nvPr/>
        </p:nvSpPr>
        <p:spPr>
          <a:xfrm>
            <a:off x="5095874" y="3657600"/>
            <a:ext cx="3590925" cy="2769989"/>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“What we want above all is respect”— leaders and government should not ignore our needs and concerns. </a:t>
            </a:r>
          </a:p>
          <a:p>
            <a:r>
              <a:rPr lang="en-US" dirty="0">
                <a:latin typeface="Times New Roman" panose="02020603050405020304" pitchFamily="18" charset="0"/>
                <a:cs typeface="Times New Roman" panose="02020603050405020304" pitchFamily="18" charset="0"/>
              </a:rPr>
              <a:t>(Benjamin Cauchy, a leader of France’s Yellow Vest movement.)</a:t>
            </a:r>
          </a:p>
          <a:p>
            <a:endParaRPr lang="en-US" dirty="0"/>
          </a:p>
        </p:txBody>
      </p:sp>
    </p:spTree>
    <p:extLst>
      <p:ext uri="{BB962C8B-B14F-4D97-AF65-F5344CB8AC3E}">
        <p14:creationId xmlns:p14="http://schemas.microsoft.com/office/powerpoint/2010/main" val="2639429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ppt_x"/>
                                          </p:val>
                                        </p:tav>
                                        <p:tav tm="100000">
                                          <p:val>
                                            <p:strVal val="#ppt_x"/>
                                          </p:val>
                                        </p:tav>
                                      </p:tavLst>
                                    </p:anim>
                                    <p:anim calcmode="lin" valueType="num">
                                      <p:cBhvr additive="base">
                                        <p:cTn id="2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510C010E-1EE6-40EE-AB42-B304EC90C3A3}"/>
              </a:ext>
            </a:extLst>
          </p:cNvPr>
          <p:cNvSpPr>
            <a:spLocks noGrp="1"/>
          </p:cNvSpPr>
          <p:nvPr>
            <p:ph type="title"/>
          </p:nvPr>
        </p:nvSpPr>
        <p:spPr/>
        <p:txBody>
          <a:bodyPr>
            <a:normAutofit fontScale="90000"/>
          </a:bodyPr>
          <a:lstStyle/>
          <a:p>
            <a:r>
              <a:rPr lang="en-US" sz="2800" b="1" dirty="0">
                <a:latin typeface="Times New Roman" panose="02020603050405020304" pitchFamily="18" charset="0"/>
                <a:cs typeface="Times New Roman" panose="02020603050405020304" pitchFamily="18" charset="0"/>
              </a:rPr>
              <a:t>Democratic Dissatisfaction feeds off the sense that democracy is not responding to all citizens—allowing populists to claim to be the voice of “the people</a:t>
            </a:r>
            <a:r>
              <a:rPr lang="en-US" sz="2800" dirty="0">
                <a:latin typeface="Times New Roman" panose="02020603050405020304" pitchFamily="18" charset="0"/>
                <a:cs typeface="Times New Roman" panose="02020603050405020304" pitchFamily="18" charset="0"/>
              </a:rPr>
              <a:t>”</a:t>
            </a:r>
          </a:p>
        </p:txBody>
      </p:sp>
      <p:sp>
        <p:nvSpPr>
          <p:cNvPr id="9" name="Text Placeholder 8">
            <a:extLst>
              <a:ext uri="{FF2B5EF4-FFF2-40B4-BE49-F238E27FC236}">
                <a16:creationId xmlns:a16="http://schemas.microsoft.com/office/drawing/2014/main" id="{327EF6E5-BE4B-41D2-B9CB-3631A6387759}"/>
              </a:ext>
            </a:extLst>
          </p:cNvPr>
          <p:cNvSpPr>
            <a:spLocks noGrp="1"/>
          </p:cNvSpPr>
          <p:nvPr>
            <p:ph type="body" idx="1"/>
          </p:nvPr>
        </p:nvSpPr>
        <p:spPr>
          <a:xfrm>
            <a:off x="457200" y="1981199"/>
            <a:ext cx="4040188" cy="639762"/>
          </a:xfrm>
        </p:spPr>
        <p:txBody>
          <a:bodyPr>
            <a:normAutofit fontScale="55000" lnSpcReduction="20000"/>
          </a:bodyPr>
          <a:lstStyle/>
          <a:p>
            <a:r>
              <a:rPr lang="en-US" b="0" dirty="0">
                <a:latin typeface="Times New Roman" panose="02020603050405020304" pitchFamily="18" charset="0"/>
                <a:cs typeface="Times New Roman" panose="02020603050405020304" pitchFamily="18" charset="0"/>
              </a:rPr>
              <a:t>Donald Trump “I am your voice. The voice of the forgotten people…Today we are transferring power…back to you, the people.”</a:t>
            </a:r>
          </a:p>
          <a:p>
            <a:endParaRPr lang="en-US" dirty="0"/>
          </a:p>
        </p:txBody>
      </p:sp>
      <p:pic>
        <p:nvPicPr>
          <p:cNvPr id="13" name="Content Placeholder 12">
            <a:extLst>
              <a:ext uri="{FF2B5EF4-FFF2-40B4-BE49-F238E27FC236}">
                <a16:creationId xmlns:a16="http://schemas.microsoft.com/office/drawing/2014/main" id="{0AB48557-0FB9-4C73-ADCF-E522145FA915}"/>
              </a:ext>
            </a:extLst>
          </p:cNvPr>
          <p:cNvPicPr>
            <a:picLocks noGrp="1" noChangeAspect="1"/>
          </p:cNvPicPr>
          <p:nvPr>
            <p:ph sz="half" idx="2"/>
          </p:nvPr>
        </p:nvPicPr>
        <p:blipFill>
          <a:blip r:embed="rId4"/>
          <a:stretch>
            <a:fillRect/>
          </a:stretch>
        </p:blipFill>
        <p:spPr>
          <a:xfrm>
            <a:off x="457200" y="3014026"/>
            <a:ext cx="4040188" cy="2272986"/>
          </a:xfrm>
          <a:prstGeom prst="rect">
            <a:avLst/>
          </a:prstGeom>
        </p:spPr>
      </p:pic>
      <p:sp>
        <p:nvSpPr>
          <p:cNvPr id="11" name="Text Placeholder 10">
            <a:extLst>
              <a:ext uri="{FF2B5EF4-FFF2-40B4-BE49-F238E27FC236}">
                <a16:creationId xmlns:a16="http://schemas.microsoft.com/office/drawing/2014/main" id="{8A67D9B8-2409-4260-951B-72AB3D488292}"/>
              </a:ext>
            </a:extLst>
          </p:cNvPr>
          <p:cNvSpPr>
            <a:spLocks noGrp="1"/>
          </p:cNvSpPr>
          <p:nvPr>
            <p:ph type="body" sz="quarter" idx="3"/>
          </p:nvPr>
        </p:nvSpPr>
        <p:spPr>
          <a:xfrm>
            <a:off x="4645025" y="1627835"/>
            <a:ext cx="4041775" cy="993126"/>
          </a:xfrm>
        </p:spPr>
        <p:txBody>
          <a:bodyPr>
            <a:normAutofit fontScale="55000" lnSpcReduction="20000"/>
          </a:bodyPr>
          <a:lstStyle/>
          <a:p>
            <a:r>
              <a:rPr lang="en-US" b="0" dirty="0">
                <a:latin typeface="Times New Roman" panose="02020603050405020304" pitchFamily="18" charset="0"/>
                <a:cs typeface="Times New Roman" panose="02020603050405020304" pitchFamily="18" charset="0"/>
              </a:rPr>
              <a:t>Marine Le Pen: “The aim of our program is to give the people a voice.” (Campaign: “In the name of the people.” #</a:t>
            </a:r>
            <a:r>
              <a:rPr lang="en-US" b="0" dirty="0" err="1">
                <a:latin typeface="Times New Roman" panose="02020603050405020304" pitchFamily="18" charset="0"/>
                <a:cs typeface="Times New Roman" panose="02020603050405020304" pitchFamily="18" charset="0"/>
              </a:rPr>
              <a:t>AuNomDuPeuple</a:t>
            </a:r>
            <a:r>
              <a:rPr lang="en-US" b="0" dirty="0">
                <a:latin typeface="Times New Roman" panose="02020603050405020304" pitchFamily="18" charset="0"/>
                <a:cs typeface="Times New Roman" panose="02020603050405020304" pitchFamily="18" charset="0"/>
              </a:rPr>
              <a:t> )</a:t>
            </a:r>
          </a:p>
          <a:p>
            <a:endParaRPr lang="en-US" dirty="0"/>
          </a:p>
        </p:txBody>
      </p:sp>
      <p:pic>
        <p:nvPicPr>
          <p:cNvPr id="14" name="Content Placeholder 13">
            <a:extLst>
              <a:ext uri="{FF2B5EF4-FFF2-40B4-BE49-F238E27FC236}">
                <a16:creationId xmlns:a16="http://schemas.microsoft.com/office/drawing/2014/main" id="{18856369-7298-4B6A-A2D2-8EDF6FE188C7}"/>
              </a:ext>
            </a:extLst>
          </p:cNvPr>
          <p:cNvPicPr>
            <a:picLocks noGrp="1" noChangeAspect="1"/>
          </p:cNvPicPr>
          <p:nvPr>
            <p:ph sz="quarter" idx="4"/>
          </p:nvPr>
        </p:nvPicPr>
        <p:blipFill>
          <a:blip r:embed="rId5"/>
          <a:stretch>
            <a:fillRect/>
          </a:stretch>
        </p:blipFill>
        <p:spPr>
          <a:xfrm>
            <a:off x="4645025" y="3013579"/>
            <a:ext cx="4041775" cy="2273879"/>
          </a:xfrm>
          <a:prstGeom prst="rect">
            <a:avLst/>
          </a:prstGeom>
        </p:spPr>
      </p:pic>
      <p:sp>
        <p:nvSpPr>
          <p:cNvPr id="7" name="Slide Number Placeholder 6">
            <a:extLst>
              <a:ext uri="{FF2B5EF4-FFF2-40B4-BE49-F238E27FC236}">
                <a16:creationId xmlns:a16="http://schemas.microsoft.com/office/drawing/2014/main" id="{71E42480-D349-4CBB-B252-73F2C22BDB15}"/>
              </a:ext>
            </a:extLst>
          </p:cNvPr>
          <p:cNvSpPr>
            <a:spLocks noGrp="1"/>
          </p:cNvSpPr>
          <p:nvPr>
            <p:ph type="sldNum" sz="quarter" idx="12"/>
          </p:nvPr>
        </p:nvSpPr>
        <p:spPr/>
        <p:txBody>
          <a:bodyPr/>
          <a:lstStyle/>
          <a:p>
            <a:fld id="{AEBD00C8-0EDF-450C-ADC7-25E40AB8641B}" type="slidenum">
              <a:rPr lang="en-US" smtClean="0"/>
              <a:t>19</a:t>
            </a:fld>
            <a:endParaRPr lang="en-US"/>
          </a:p>
        </p:txBody>
      </p:sp>
      <p:pic>
        <p:nvPicPr>
          <p:cNvPr id="16" name="FYWnuQc5mYA">
            <a:extLst>
              <a:ext uri="{FF2B5EF4-FFF2-40B4-BE49-F238E27FC236}">
                <a16:creationId xmlns:a16="http://schemas.microsoft.com/office/drawing/2014/main" id="{98466F81-A6CF-4B09-8D5D-91B6D71C1EEE}"/>
              </a:ext>
            </a:extLst>
          </p:cNvPr>
          <p:cNvPicPr>
            <a:picLocks noRot="1" noChangeAspect="1"/>
          </p:cNvPicPr>
          <p:nvPr>
            <a:videoFile r:link="rId1"/>
          </p:nvPr>
        </p:nvPicPr>
        <p:blipFill>
          <a:blip r:embed="rId6"/>
          <a:stretch>
            <a:fillRect/>
          </a:stretch>
        </p:blipFill>
        <p:spPr>
          <a:xfrm>
            <a:off x="4645025" y="3013075"/>
            <a:ext cx="4041775" cy="2273300"/>
          </a:xfrm>
          <a:prstGeom prst="rect">
            <a:avLst/>
          </a:prstGeom>
        </p:spPr>
      </p:pic>
      <p:sp>
        <p:nvSpPr>
          <p:cNvPr id="19" name="TextBox 18">
            <a:extLst>
              <a:ext uri="{FF2B5EF4-FFF2-40B4-BE49-F238E27FC236}">
                <a16:creationId xmlns:a16="http://schemas.microsoft.com/office/drawing/2014/main" id="{6ED10625-063C-4179-848B-583D41EF5F9D}"/>
              </a:ext>
            </a:extLst>
          </p:cNvPr>
          <p:cNvSpPr txBox="1"/>
          <p:nvPr/>
        </p:nvSpPr>
        <p:spPr>
          <a:xfrm>
            <a:off x="152400" y="5478244"/>
            <a:ext cx="4492625" cy="553998"/>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hlinkClick r:id="rId7"/>
              </a:rPr>
              <a:t>https://www.youtube.com/watch?v=BEuboZ98TxE</a:t>
            </a:r>
            <a:endParaRPr lang="en-US" sz="1200" dirty="0">
              <a:latin typeface="Times New Roman" panose="02020603050405020304" pitchFamily="18" charset="0"/>
              <a:cs typeface="Times New Roman" panose="02020603050405020304" pitchFamily="18" charset="0"/>
            </a:endParaRPr>
          </a:p>
          <a:p>
            <a:endParaRPr lang="en-US" dirty="0"/>
          </a:p>
        </p:txBody>
      </p:sp>
      <p:sp>
        <p:nvSpPr>
          <p:cNvPr id="20" name="TextBox 19">
            <a:extLst>
              <a:ext uri="{FF2B5EF4-FFF2-40B4-BE49-F238E27FC236}">
                <a16:creationId xmlns:a16="http://schemas.microsoft.com/office/drawing/2014/main" id="{E40872CB-9AFA-4D44-A10A-9AC13862D773}"/>
              </a:ext>
            </a:extLst>
          </p:cNvPr>
          <p:cNvSpPr txBox="1"/>
          <p:nvPr/>
        </p:nvSpPr>
        <p:spPr>
          <a:xfrm>
            <a:off x="4585995" y="5497655"/>
            <a:ext cx="3948405" cy="553998"/>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hlinkClick r:id="rId8"/>
              </a:rPr>
              <a:t>https://www.youtube.com/watch?v=FYWnuQc5mYA</a:t>
            </a:r>
            <a:endParaRPr lang="en-US" sz="1200"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9566252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latin typeface="Times New Roman" panose="02020603050405020304" pitchFamily="18" charset="0"/>
                <a:cs typeface="Times New Roman" panose="02020603050405020304" pitchFamily="18" charset="0"/>
              </a:rPr>
              <a:t>Populist voters are particularly pessimistic</a:t>
            </a:r>
          </a:p>
        </p:txBody>
      </p:sp>
      <p:pic>
        <p:nvPicPr>
          <p:cNvPr id="5" name="Content Placeholder 4"/>
          <p:cNvPicPr>
            <a:picLocks noGrp="1" noChangeAspect="1"/>
          </p:cNvPicPr>
          <p:nvPr>
            <p:ph sz="half" idx="1"/>
          </p:nvPr>
        </p:nvPicPr>
        <p:blipFill>
          <a:blip r:embed="rId3"/>
          <a:stretch>
            <a:fillRect/>
          </a:stretch>
        </p:blipFill>
        <p:spPr>
          <a:xfrm>
            <a:off x="1104781" y="2125671"/>
            <a:ext cx="2743438" cy="3475021"/>
          </a:xfrm>
          <a:prstGeom prst="rect">
            <a:avLst/>
          </a:prstGeom>
        </p:spPr>
      </p:pic>
      <p:pic>
        <p:nvPicPr>
          <p:cNvPr id="8" name="Content Placeholder 7"/>
          <p:cNvPicPr>
            <a:picLocks noGrp="1" noChangeAspect="1"/>
          </p:cNvPicPr>
          <p:nvPr>
            <p:ph sz="half" idx="2"/>
          </p:nvPr>
        </p:nvPicPr>
        <p:blipFill>
          <a:blip r:embed="rId4"/>
          <a:stretch>
            <a:fillRect/>
          </a:stretch>
        </p:blipFill>
        <p:spPr>
          <a:xfrm>
            <a:off x="4722707" y="2448787"/>
            <a:ext cx="3889585" cy="2828789"/>
          </a:xfrm>
          <a:prstGeom prst="rect">
            <a:avLst/>
          </a:prstGeom>
        </p:spPr>
      </p:pic>
      <p:sp>
        <p:nvSpPr>
          <p:cNvPr id="4" name="Slide Number Placeholder 3"/>
          <p:cNvSpPr>
            <a:spLocks noGrp="1"/>
          </p:cNvSpPr>
          <p:nvPr>
            <p:ph type="sldNum" sz="quarter" idx="12"/>
          </p:nvPr>
        </p:nvSpPr>
        <p:spPr/>
        <p:txBody>
          <a:bodyPr/>
          <a:lstStyle/>
          <a:p>
            <a:fld id="{AEBD00C8-0EDF-450C-ADC7-25E40AB8641B}" type="slidenum">
              <a:rPr lang="en-US" smtClean="0"/>
              <a:t>20</a:t>
            </a:fld>
            <a:endParaRPr lang="en-US"/>
          </a:p>
        </p:txBody>
      </p:sp>
    </p:spTree>
    <p:extLst>
      <p:ext uri="{BB962C8B-B14F-4D97-AF65-F5344CB8AC3E}">
        <p14:creationId xmlns:p14="http://schemas.microsoft.com/office/powerpoint/2010/main" val="31727178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28650" y="365126"/>
            <a:ext cx="8459470" cy="1325563"/>
          </a:xfrm>
        </p:spPr>
        <p:txBody>
          <a:bodyPr>
            <a:normAutofit fontScale="90000"/>
          </a:bodyPr>
          <a:lstStyle/>
          <a:p>
            <a:pPr>
              <a:lnSpc>
                <a:spcPct val="100000"/>
              </a:lnSpc>
            </a:pPr>
            <a:r>
              <a:rPr lang="en-US" sz="3600" dirty="0">
                <a:latin typeface="Times New Roman" panose="02020603050405020304" pitchFamily="18" charset="0"/>
                <a:cs typeface="Times New Roman" panose="02020603050405020304" pitchFamily="18" charset="0"/>
              </a:rPr>
              <a:t>Populist Voters have lost trust in democratic institutions</a:t>
            </a:r>
            <a:br>
              <a:rPr lang="en-US" sz="3600" dirty="0">
                <a:latin typeface="Times New Roman" panose="02020603050405020304" pitchFamily="18" charset="0"/>
                <a:cs typeface="Times New Roman" panose="02020603050405020304" pitchFamily="18" charset="0"/>
              </a:rPr>
            </a:br>
            <a:r>
              <a:rPr lang="en-US" sz="1200" dirty="0">
                <a:latin typeface="Times New Roman" panose="02020603050405020304" pitchFamily="18" charset="0"/>
                <a:cs typeface="Times New Roman" panose="02020603050405020304" pitchFamily="18" charset="0"/>
              </a:rPr>
              <a:t>(</a:t>
            </a:r>
            <a:r>
              <a:rPr lang="en-US" sz="1300" dirty="0">
                <a:latin typeface="Times New Roman" panose="02020603050405020304" pitchFamily="18" charset="0"/>
                <a:cs typeface="Times New Roman" panose="02020603050405020304" pitchFamily="18" charset="0"/>
              </a:rPr>
              <a:t>Average probability of having voted for a populist party in the last general election for a given level of trust in the national parliament, holding age, gender and educational attainment constant and controlling for time trends and country differences.)</a:t>
            </a:r>
            <a:br>
              <a:rPr lang="en-US" sz="3600" dirty="0"/>
            </a:br>
            <a:endParaRPr lang="en-US" sz="36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285C4873-18DB-48A1-A5B8-2E1708211D23}" type="slidenum">
              <a:rPr lang="en-US" smtClean="0">
                <a:solidFill>
                  <a:prstClr val="black">
                    <a:tint val="75000"/>
                  </a:prstClr>
                </a:solidFill>
              </a:rPr>
              <a:pPr/>
              <a:t>21</a:t>
            </a:fld>
            <a:endParaRPr lang="en-US" dirty="0">
              <a:solidFill>
                <a:prstClr val="black">
                  <a:tint val="75000"/>
                </a:prstClr>
              </a:solidFill>
            </a:endParaRPr>
          </a:p>
        </p:txBody>
      </p:sp>
      <p:pic>
        <p:nvPicPr>
          <p:cNvPr id="1026" name="Picture 2" descr="https://voxeu.org/sites/default/files/image/FromMay2014/MII1fig1.pn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071688" y="1853406"/>
            <a:ext cx="5000625" cy="4295775"/>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1295400" y="6149181"/>
            <a:ext cx="7010400" cy="892552"/>
          </a:xfrm>
          <a:prstGeom prst="rect">
            <a:avLst/>
          </a:prstGeom>
          <a:noFill/>
        </p:spPr>
        <p:txBody>
          <a:bodyPr wrap="square" rtlCol="0">
            <a:spAutoFit/>
          </a:bodyPr>
          <a:lstStyle/>
          <a:p>
            <a:pPr fontAlgn="base"/>
            <a:endParaRPr lang="en-US" sz="1000" dirty="0">
              <a:latin typeface="Times New Roman" panose="02020603050405020304" pitchFamily="18" charset="0"/>
              <a:cs typeface="Times New Roman" panose="02020603050405020304" pitchFamily="18" charset="0"/>
            </a:endParaRPr>
          </a:p>
          <a:p>
            <a:pPr fontAlgn="base"/>
            <a:r>
              <a:rPr lang="en-US" sz="800" dirty="0">
                <a:latin typeface="Times New Roman" panose="02020603050405020304" pitchFamily="18" charset="0"/>
                <a:cs typeface="Times New Roman" panose="02020603050405020304" pitchFamily="18" charset="0"/>
              </a:rPr>
              <a:t>The vertical axis of each panel reports the likelihood of voting for a populist party. The horizontal axis reports the value of the respective attitude variable. </a:t>
            </a:r>
          </a:p>
          <a:p>
            <a:pPr fontAlgn="base"/>
            <a:r>
              <a:rPr lang="en-US" sz="800" b="1" dirty="0">
                <a:latin typeface="Times New Roman" panose="02020603050405020304" pitchFamily="18" charset="0"/>
                <a:cs typeface="Times New Roman" panose="02020603050405020304" pitchFamily="18" charset="0"/>
              </a:rPr>
              <a:t>Europe's Trust Deficit: Causes and Remedies </a:t>
            </a:r>
            <a:r>
              <a:rPr lang="en-US" sz="800" dirty="0">
                <a:latin typeface="Times New Roman" panose="02020603050405020304" pitchFamily="18" charset="0"/>
                <a:cs typeface="Times New Roman" panose="02020603050405020304" pitchFamily="18" charset="0"/>
              </a:rPr>
              <a:t>Christian </a:t>
            </a:r>
            <a:r>
              <a:rPr lang="en-US" sz="800" dirty="0" err="1">
                <a:latin typeface="Times New Roman" panose="02020603050405020304" pitchFamily="18" charset="0"/>
                <a:cs typeface="Times New Roman" panose="02020603050405020304" pitchFamily="18" charset="0"/>
              </a:rPr>
              <a:t>Dustmann</a:t>
            </a:r>
            <a:r>
              <a:rPr lang="en-US" sz="800" dirty="0">
                <a:latin typeface="Times New Roman" panose="02020603050405020304" pitchFamily="18" charset="0"/>
                <a:cs typeface="Times New Roman" panose="02020603050405020304" pitchFamily="18" charset="0"/>
              </a:rPr>
              <a:t>, Barry </a:t>
            </a:r>
            <a:r>
              <a:rPr lang="en-US" sz="800" dirty="0" err="1">
                <a:latin typeface="Times New Roman" panose="02020603050405020304" pitchFamily="18" charset="0"/>
                <a:cs typeface="Times New Roman" panose="02020603050405020304" pitchFamily="18" charset="0"/>
              </a:rPr>
              <a:t>Eichengreen</a:t>
            </a:r>
            <a:r>
              <a:rPr lang="en-US" sz="800" dirty="0">
                <a:latin typeface="Times New Roman" panose="02020603050405020304" pitchFamily="18" charset="0"/>
                <a:cs typeface="Times New Roman" panose="02020603050405020304" pitchFamily="18" charset="0"/>
              </a:rPr>
              <a:t>, Sebastian </a:t>
            </a:r>
            <a:r>
              <a:rPr lang="en-US" sz="800" dirty="0" err="1">
                <a:latin typeface="Times New Roman" panose="02020603050405020304" pitchFamily="18" charset="0"/>
                <a:cs typeface="Times New Roman" panose="02020603050405020304" pitchFamily="18" charset="0"/>
              </a:rPr>
              <a:t>Otten</a:t>
            </a:r>
            <a:r>
              <a:rPr lang="en-US" sz="800" dirty="0">
                <a:latin typeface="Times New Roman" panose="02020603050405020304" pitchFamily="18" charset="0"/>
                <a:cs typeface="Times New Roman" panose="02020603050405020304" pitchFamily="18" charset="0"/>
              </a:rPr>
              <a:t>, André Sapir, Guido </a:t>
            </a:r>
            <a:r>
              <a:rPr lang="en-US" sz="800" dirty="0" err="1">
                <a:latin typeface="Times New Roman" panose="02020603050405020304" pitchFamily="18" charset="0"/>
                <a:cs typeface="Times New Roman" panose="02020603050405020304" pitchFamily="18" charset="0"/>
              </a:rPr>
              <a:t>Tabellini</a:t>
            </a:r>
            <a:r>
              <a:rPr lang="en-US" sz="800" dirty="0">
                <a:latin typeface="Times New Roman" panose="02020603050405020304" pitchFamily="18" charset="0"/>
                <a:cs typeface="Times New Roman" panose="02020603050405020304" pitchFamily="18" charset="0"/>
              </a:rPr>
              <a:t>, </a:t>
            </a:r>
            <a:r>
              <a:rPr lang="en-US" sz="800" dirty="0" err="1">
                <a:latin typeface="Times New Roman" panose="02020603050405020304" pitchFamily="18" charset="0"/>
                <a:cs typeface="Times New Roman" panose="02020603050405020304" pitchFamily="18" charset="0"/>
              </a:rPr>
              <a:t>Gylfi</a:t>
            </a:r>
            <a:r>
              <a:rPr lang="en-US" sz="800" dirty="0">
                <a:latin typeface="Times New Roman" panose="02020603050405020304" pitchFamily="18" charset="0"/>
                <a:cs typeface="Times New Roman" panose="02020603050405020304" pitchFamily="18" charset="0"/>
              </a:rPr>
              <a:t> </a:t>
            </a:r>
            <a:r>
              <a:rPr lang="en-US" sz="800" dirty="0" err="1">
                <a:latin typeface="Times New Roman" panose="02020603050405020304" pitchFamily="18" charset="0"/>
                <a:cs typeface="Times New Roman" panose="02020603050405020304" pitchFamily="18" charset="0"/>
              </a:rPr>
              <a:t>Zoega</a:t>
            </a:r>
            <a:r>
              <a:rPr lang="en-US" sz="800" dirty="0">
                <a:latin typeface="Times New Roman" panose="02020603050405020304" pitchFamily="18" charset="0"/>
                <a:cs typeface="Times New Roman" panose="02020603050405020304" pitchFamily="18" charset="0"/>
              </a:rPr>
              <a:t> 23 August 2017</a:t>
            </a:r>
          </a:p>
          <a:p>
            <a:pPr fontAlgn="base"/>
            <a:r>
              <a:rPr lang="en-US" sz="800" b="1" u="sng" dirty="0">
                <a:latin typeface="Times New Roman" panose="02020603050405020304" pitchFamily="18" charset="0"/>
                <a:cs typeface="Times New Roman" panose="02020603050405020304" pitchFamily="18" charset="0"/>
                <a:hlinkClick r:id="rId4"/>
              </a:rPr>
              <a:t>https://voxeu.org/content/europes-trust-deficit-causes-and-remedies</a:t>
            </a:r>
            <a:endParaRPr lang="en-US" sz="800" dirty="0">
              <a:latin typeface="Times New Roman" panose="02020603050405020304" pitchFamily="18" charset="0"/>
              <a:cs typeface="Times New Roman" panose="02020603050405020304" pitchFamily="18" charset="0"/>
            </a:endParaRPr>
          </a:p>
          <a:p>
            <a:pPr algn="ctr"/>
            <a:endParaRPr lang="en-US" dirty="0"/>
          </a:p>
        </p:txBody>
      </p:sp>
    </p:spTree>
    <p:extLst>
      <p:ext uri="{BB962C8B-B14F-4D97-AF65-F5344CB8AC3E}">
        <p14:creationId xmlns:p14="http://schemas.microsoft.com/office/powerpoint/2010/main" val="26979665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5948</TotalTime>
  <Words>1274</Words>
  <Application>Microsoft Office PowerPoint</Application>
  <PresentationFormat>On-screen Show (4:3)</PresentationFormat>
  <Paragraphs>177</Paragraphs>
  <Slides>21</Slides>
  <Notes>18</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Calibri</vt:lpstr>
      <vt:lpstr>Times New Roman</vt:lpstr>
      <vt:lpstr>Office Theme</vt:lpstr>
      <vt:lpstr>How to think about democratic dissatisfaction and populism in Europe  </vt:lpstr>
      <vt:lpstr>Dissatisfaction with Democracy</vt:lpstr>
      <vt:lpstr>Increasing votes for populist parties in Europe</vt:lpstr>
      <vt:lpstr>PowerPoint Presentation</vt:lpstr>
      <vt:lpstr>Causes: Demand Side</vt:lpstr>
      <vt:lpstr> Economic development has created or aggravated divisions within and between societies and increased dissatisfaction with democracy (1980-2016).</vt:lpstr>
      <vt:lpstr>In this view those suffering most from economic trends most likely to become dissatisfied with democracy and vote populist</vt:lpstr>
      <vt:lpstr> Social and cultural trends have disrupted existing status and political hierarchies, making many white citizens in particular uncomfortable, resentful, and angry. </vt:lpstr>
      <vt:lpstr> In this view those most uncomfortable with social and cultural trends most likely to become dissatisfied with democracy and vote populist </vt:lpstr>
      <vt:lpstr>Demand-side explanations</vt:lpstr>
      <vt:lpstr>Supply-side explanations</vt:lpstr>
      <vt:lpstr>Supply-side variables: parties</vt:lpstr>
      <vt:lpstr>Political parties</vt:lpstr>
      <vt:lpstr>Supply side variables: politicians and other elites</vt:lpstr>
      <vt:lpstr>Supply-side variables: The EU</vt:lpstr>
      <vt:lpstr>Supply-side variables: The EU</vt:lpstr>
      <vt:lpstr>Supply-side variables: technocracy</vt:lpstr>
      <vt:lpstr>Conclusions and causality</vt:lpstr>
      <vt:lpstr>Democratic Dissatisfaction feeds off the sense that democracy is not responding to all citizens—allowing populists to claim to be the voice of “the people”</vt:lpstr>
      <vt:lpstr>Populist voters are particularly pessimistic</vt:lpstr>
      <vt:lpstr>Populist Voters have lost trust in democratic institutions (Average probability of having voted for a populist party in the last general election for a given level of trust in the national parliament, holding age, gender and educational attainment constant and controlling for time trends and country differences.)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Think About Democratic Dissatisfaction and Populism in the West Sheri Berman, Barnard College</dc:title>
  <dc:creator>Administrator</dc:creator>
  <cp:lastModifiedBy>sheri berman</cp:lastModifiedBy>
  <cp:revision>127</cp:revision>
  <cp:lastPrinted>2019-01-16T11:58:39Z</cp:lastPrinted>
  <dcterms:created xsi:type="dcterms:W3CDTF">2018-10-15T12:57:45Z</dcterms:created>
  <dcterms:modified xsi:type="dcterms:W3CDTF">2019-07-06T16:06:05Z</dcterms:modified>
</cp:coreProperties>
</file>