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b853ec8c46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b853ec8c46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b853ec8c46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b853ec8c46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what extent do the national boundaries reflect the identities of where different ethnic groups live?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b853ec8c46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b853ec8c46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b853ec8c46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b853ec8c46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In a democracy, we have “popular sovereignty.” People vote and decide what happens inside of their borders which may include areas very far from where the people live. In Brazil, most of the people live on the coast but they get to decide what happens inside of the borders of the country including the more sparsely populated areas in the Amazon.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b853ec8c46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b853ec8c46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b853ec8c46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b853ec8c46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b853ec8c46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b853ec8c46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b853ec8c46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b853ec8c46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txBox="1"/>
          <p:nvPr>
            <p:ph type="ctrTitle"/>
          </p:nvPr>
        </p:nvSpPr>
        <p:spPr>
          <a:xfrm>
            <a:off x="3096250" y="1627200"/>
            <a:ext cx="2951400" cy="1584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rtl="0"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rtl="0"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rtl="0"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rtl="0"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rtl="0"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rtl="0"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rtl="0"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rtl="0"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58" name="Google Shape;58;p14"/>
          <p:cNvSpPr txBox="1"/>
          <p:nvPr>
            <p:ph idx="1" type="subTitle"/>
          </p:nvPr>
        </p:nvSpPr>
        <p:spPr>
          <a:xfrm>
            <a:off x="3096363" y="3266930"/>
            <a:ext cx="2951400" cy="701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rtl="0"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rtl="0"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rtl="0"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rtl="0"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rtl="0"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rtl="0"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rtl="0"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rtl="0"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59" name="Google Shape;59;p1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60" name="Shape 60"/>
        <p:cNvGrpSpPr/>
        <p:nvPr/>
      </p:nvGrpSpPr>
      <p:grpSpPr>
        <a:xfrm>
          <a:off x="0" y="0"/>
          <a:ext cx="0" cy="0"/>
          <a:chOff x="0" y="0"/>
          <a:chExt cx="0" cy="0"/>
        </a:xfrm>
      </p:grpSpPr>
      <p:sp>
        <p:nvSpPr>
          <p:cNvPr id="61" name="Google Shape;61;p15"/>
          <p:cNvSpPr txBox="1"/>
          <p:nvPr>
            <p:ph type="title"/>
          </p:nvPr>
        </p:nvSpPr>
        <p:spPr>
          <a:xfrm>
            <a:off x="509550" y="1423875"/>
            <a:ext cx="8124900" cy="1798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rt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rt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rt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rt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rt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rt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rt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rt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62" name="Google Shape;62;p1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3" name="Shape 63"/>
        <p:cNvGrpSpPr/>
        <p:nvPr/>
      </p:nvGrpSpPr>
      <p:grpSpPr>
        <a:xfrm>
          <a:off x="0" y="0"/>
          <a:ext cx="0" cy="0"/>
          <a:chOff x="0" y="0"/>
          <a:chExt cx="0" cy="0"/>
        </a:xfrm>
      </p:grpSpPr>
      <p:sp>
        <p:nvSpPr>
          <p:cNvPr id="64" name="Google Shape;64;p16"/>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6"/>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66" name="Google Shape;66;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7" name="Google Shape;67;p1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8" name="Shape 68"/>
        <p:cNvGrpSpPr/>
        <p:nvPr/>
      </p:nvGrpSpPr>
      <p:grpSpPr>
        <a:xfrm>
          <a:off x="0" y="0"/>
          <a:ext cx="0" cy="0"/>
          <a:chOff x="0" y="0"/>
          <a:chExt cx="0" cy="0"/>
        </a:xfrm>
      </p:grpSpPr>
      <p:sp>
        <p:nvSpPr>
          <p:cNvPr id="69" name="Google Shape;69;p17"/>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70" name="Google Shape;70;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1" name="Google Shape;71;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2" name="Google Shape;72;p1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 name="Shape 73"/>
        <p:cNvGrpSpPr/>
        <p:nvPr/>
      </p:nvGrpSpPr>
      <p:grpSpPr>
        <a:xfrm>
          <a:off x="0" y="0"/>
          <a:ext cx="0" cy="0"/>
          <a:chOff x="0" y="0"/>
          <a:chExt cx="0" cy="0"/>
        </a:xfrm>
      </p:grpSpPr>
      <p:sp>
        <p:nvSpPr>
          <p:cNvPr id="74" name="Google Shape;74;p18"/>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75" name="Google Shape;75;p1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6" name="Shape 76"/>
        <p:cNvGrpSpPr/>
        <p:nvPr/>
      </p:nvGrpSpPr>
      <p:grpSpPr>
        <a:xfrm>
          <a:off x="0" y="0"/>
          <a:ext cx="0" cy="0"/>
          <a:chOff x="0" y="0"/>
          <a:chExt cx="0" cy="0"/>
        </a:xfrm>
      </p:grpSpPr>
      <p:sp>
        <p:nvSpPr>
          <p:cNvPr id="77" name="Google Shape;77;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8" name="Google Shape;78;p19"/>
          <p:cNvSpPr txBox="1"/>
          <p:nvPr>
            <p:ph idx="1" type="body"/>
          </p:nvPr>
        </p:nvSpPr>
        <p:spPr>
          <a:xfrm>
            <a:off x="311700" y="1391378"/>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9" name="Google Shape;79;p1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80" name="Shape 80"/>
        <p:cNvGrpSpPr/>
        <p:nvPr/>
      </p:nvGrpSpPr>
      <p:grpSpPr>
        <a:xfrm>
          <a:off x="0" y="0"/>
          <a:ext cx="0" cy="0"/>
          <a:chOff x="0" y="0"/>
          <a:chExt cx="0" cy="0"/>
        </a:xfrm>
      </p:grpSpPr>
      <p:sp>
        <p:nvSpPr>
          <p:cNvPr id="81" name="Google Shape;81;p20"/>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rt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rt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rt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rt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rt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rt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rt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rt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82" name="Google Shape;82;p2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3" name="Shape 83"/>
        <p:cNvGrpSpPr/>
        <p:nvPr/>
      </p:nvGrpSpPr>
      <p:grpSpPr>
        <a:xfrm>
          <a:off x="0" y="0"/>
          <a:ext cx="0" cy="0"/>
          <a:chOff x="0" y="0"/>
          <a:chExt cx="0" cy="0"/>
        </a:xfrm>
      </p:grpSpPr>
      <p:sp>
        <p:nvSpPr>
          <p:cNvPr id="84" name="Google Shape;84;p21"/>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5" name="Google Shape;85;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6" name="Google Shape;86;p21"/>
          <p:cNvSpPr txBox="1"/>
          <p:nvPr>
            <p:ph type="title"/>
          </p:nvPr>
        </p:nvSpPr>
        <p:spPr>
          <a:xfrm>
            <a:off x="265500" y="1107950"/>
            <a:ext cx="4045200" cy="1683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7" name="Google Shape;87;p21"/>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8" name="Google Shape;88;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89" name="Google Shape;89;p2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0" name="Shape 90"/>
        <p:cNvGrpSpPr/>
        <p:nvPr/>
      </p:nvGrpSpPr>
      <p:grpSpPr>
        <a:xfrm>
          <a:off x="0" y="0"/>
          <a:ext cx="0" cy="0"/>
          <a:chOff x="0" y="0"/>
          <a:chExt cx="0" cy="0"/>
        </a:xfrm>
      </p:grpSpPr>
      <p:sp>
        <p:nvSpPr>
          <p:cNvPr id="91" name="Google Shape;91;p22"/>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92" name="Google Shape;92;p2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3" name="Shape 93"/>
        <p:cNvGrpSpPr/>
        <p:nvPr/>
      </p:nvGrpSpPr>
      <p:grpSpPr>
        <a:xfrm>
          <a:off x="0" y="0"/>
          <a:ext cx="0" cy="0"/>
          <a:chOff x="0" y="0"/>
          <a:chExt cx="0" cy="0"/>
        </a:xfrm>
      </p:grpSpPr>
      <p:sp>
        <p:nvSpPr>
          <p:cNvPr id="94" name="Google Shape;94;p23"/>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3"/>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0000"/>
              <a:buFont typeface="Lato"/>
              <a:buNone/>
              <a:defRPr sz="10000">
                <a:latin typeface="Lato"/>
                <a:ea typeface="Lato"/>
                <a:cs typeface="Lato"/>
                <a:sym typeface="Lato"/>
              </a:defRPr>
            </a:lvl1pPr>
            <a:lvl2pPr lvl="1" rtl="0" algn="ctr">
              <a:spcBef>
                <a:spcPts val="0"/>
              </a:spcBef>
              <a:spcAft>
                <a:spcPts val="0"/>
              </a:spcAft>
              <a:buSzPts val="10000"/>
              <a:buFont typeface="Lato"/>
              <a:buNone/>
              <a:defRPr sz="10000">
                <a:latin typeface="Lato"/>
                <a:ea typeface="Lato"/>
                <a:cs typeface="Lato"/>
                <a:sym typeface="Lato"/>
              </a:defRPr>
            </a:lvl2pPr>
            <a:lvl3pPr lvl="2" rtl="0" algn="ctr">
              <a:spcBef>
                <a:spcPts val="0"/>
              </a:spcBef>
              <a:spcAft>
                <a:spcPts val="0"/>
              </a:spcAft>
              <a:buSzPts val="10000"/>
              <a:buFont typeface="Lato"/>
              <a:buNone/>
              <a:defRPr sz="10000">
                <a:latin typeface="Lato"/>
                <a:ea typeface="Lato"/>
                <a:cs typeface="Lato"/>
                <a:sym typeface="Lato"/>
              </a:defRPr>
            </a:lvl3pPr>
            <a:lvl4pPr lvl="3" rtl="0" algn="ctr">
              <a:spcBef>
                <a:spcPts val="0"/>
              </a:spcBef>
              <a:spcAft>
                <a:spcPts val="0"/>
              </a:spcAft>
              <a:buSzPts val="10000"/>
              <a:buFont typeface="Lato"/>
              <a:buNone/>
              <a:defRPr sz="10000">
                <a:latin typeface="Lato"/>
                <a:ea typeface="Lato"/>
                <a:cs typeface="Lato"/>
                <a:sym typeface="Lato"/>
              </a:defRPr>
            </a:lvl4pPr>
            <a:lvl5pPr lvl="4" rtl="0" algn="ctr">
              <a:spcBef>
                <a:spcPts val="0"/>
              </a:spcBef>
              <a:spcAft>
                <a:spcPts val="0"/>
              </a:spcAft>
              <a:buSzPts val="10000"/>
              <a:buFont typeface="Lato"/>
              <a:buNone/>
              <a:defRPr sz="10000">
                <a:latin typeface="Lato"/>
                <a:ea typeface="Lato"/>
                <a:cs typeface="Lato"/>
                <a:sym typeface="Lato"/>
              </a:defRPr>
            </a:lvl5pPr>
            <a:lvl6pPr lvl="5" rtl="0" algn="ctr">
              <a:spcBef>
                <a:spcPts val="0"/>
              </a:spcBef>
              <a:spcAft>
                <a:spcPts val="0"/>
              </a:spcAft>
              <a:buSzPts val="10000"/>
              <a:buFont typeface="Lato"/>
              <a:buNone/>
              <a:defRPr sz="10000">
                <a:latin typeface="Lato"/>
                <a:ea typeface="Lato"/>
                <a:cs typeface="Lato"/>
                <a:sym typeface="Lato"/>
              </a:defRPr>
            </a:lvl6pPr>
            <a:lvl7pPr lvl="6" rtl="0" algn="ctr">
              <a:spcBef>
                <a:spcPts val="0"/>
              </a:spcBef>
              <a:spcAft>
                <a:spcPts val="0"/>
              </a:spcAft>
              <a:buSzPts val="10000"/>
              <a:buFont typeface="Lato"/>
              <a:buNone/>
              <a:defRPr sz="10000">
                <a:latin typeface="Lato"/>
                <a:ea typeface="Lato"/>
                <a:cs typeface="Lato"/>
                <a:sym typeface="Lato"/>
              </a:defRPr>
            </a:lvl7pPr>
            <a:lvl8pPr lvl="7" rtl="0" algn="ctr">
              <a:spcBef>
                <a:spcPts val="0"/>
              </a:spcBef>
              <a:spcAft>
                <a:spcPts val="0"/>
              </a:spcAft>
              <a:buSzPts val="10000"/>
              <a:buFont typeface="Lato"/>
              <a:buNone/>
              <a:defRPr sz="10000">
                <a:latin typeface="Lato"/>
                <a:ea typeface="Lato"/>
                <a:cs typeface="Lato"/>
                <a:sym typeface="Lato"/>
              </a:defRPr>
            </a:lvl8pPr>
            <a:lvl9pPr lvl="8" rtl="0"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96" name="Google Shape;96;p23"/>
          <p:cNvSpPr txBox="1"/>
          <p:nvPr>
            <p:ph idx="1" type="body"/>
          </p:nvPr>
        </p:nvSpPr>
        <p:spPr>
          <a:xfrm>
            <a:off x="311700" y="2919450"/>
            <a:ext cx="85206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7" name="Google Shape;97;p2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 name="Shape 98"/>
        <p:cNvGrpSpPr/>
        <p:nvPr/>
      </p:nvGrpSpPr>
      <p:grpSpPr>
        <a:xfrm>
          <a:off x="0" y="0"/>
          <a:ext cx="0" cy="0"/>
          <a:chOff x="0" y="0"/>
          <a:chExt cx="0" cy="0"/>
        </a:xfrm>
      </p:grpSpPr>
      <p:sp>
        <p:nvSpPr>
          <p:cNvPr id="99" name="Google Shape;99;p2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rt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rt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rt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rt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rt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rt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rt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rt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53" name="Google Shape;53;p13"/>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5"/>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Unit 1: What is a country?</a:t>
            </a:r>
            <a:endParaRPr/>
          </a:p>
          <a:p>
            <a:pPr indent="0" lvl="0" marL="0" rtl="0" algn="l">
              <a:spcBef>
                <a:spcPts val="0"/>
              </a:spcBef>
              <a:spcAft>
                <a:spcPts val="0"/>
              </a:spcAft>
              <a:buNone/>
            </a:pPr>
            <a:r>
              <a:rPr lang="en"/>
              <a:t>Day 7 Slides</a:t>
            </a:r>
            <a:endParaRPr/>
          </a:p>
          <a:p>
            <a:pPr indent="0" lvl="0" marL="0" rtl="0" algn="l">
              <a:spcBef>
                <a:spcPts val="0"/>
              </a:spcBef>
              <a:spcAft>
                <a:spcPts val="0"/>
              </a:spcAft>
              <a:buNone/>
            </a:pPr>
            <a:r>
              <a:t/>
            </a:r>
            <a:endParaRPr/>
          </a:p>
        </p:txBody>
      </p:sp>
      <p:sp>
        <p:nvSpPr>
          <p:cNvPr id="105" name="Google Shape;105;p25"/>
          <p:cNvSpPr txBox="1"/>
          <p:nvPr>
            <p:ph idx="1" type="body"/>
          </p:nvPr>
        </p:nvSpPr>
        <p:spPr>
          <a:xfrm>
            <a:off x="311700" y="16343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700"/>
              <a:t>Do Now:</a:t>
            </a:r>
            <a:r>
              <a:rPr lang="en" sz="2700"/>
              <a:t> </a:t>
            </a:r>
            <a:endParaRPr sz="2700"/>
          </a:p>
          <a:p>
            <a:pPr indent="-400050" lvl="0" marL="457200" rtl="0" algn="l">
              <a:spcBef>
                <a:spcPts val="1600"/>
              </a:spcBef>
              <a:spcAft>
                <a:spcPts val="0"/>
              </a:spcAft>
              <a:buSzPts val="2700"/>
              <a:buChar char="●"/>
            </a:pPr>
            <a:r>
              <a:rPr lang="en" sz="2700"/>
              <a:t>What do national borders actually represent? </a:t>
            </a:r>
            <a:endParaRPr sz="2700"/>
          </a:p>
          <a:p>
            <a:pPr indent="-400050" lvl="0" marL="457200" rtl="0" algn="l">
              <a:spcBef>
                <a:spcPts val="0"/>
              </a:spcBef>
              <a:spcAft>
                <a:spcPts val="0"/>
              </a:spcAft>
              <a:buSzPts val="2700"/>
              <a:buChar char="●"/>
            </a:pPr>
            <a:r>
              <a:rPr lang="en" sz="2700"/>
              <a:t>Why do nation states need borders? </a:t>
            </a:r>
            <a:endParaRPr sz="2700"/>
          </a:p>
          <a:p>
            <a:pPr indent="-400050" lvl="0" marL="457200" rtl="0" algn="l">
              <a:spcBef>
                <a:spcPts val="0"/>
              </a:spcBef>
              <a:spcAft>
                <a:spcPts val="0"/>
              </a:spcAft>
              <a:buSzPts val="2700"/>
              <a:buChar char="●"/>
            </a:pPr>
            <a:r>
              <a:rPr lang="en" sz="2700"/>
              <a:t>What factors may cause nation states to have disputes over their borders?</a:t>
            </a:r>
            <a:endParaRPr sz="2700"/>
          </a:p>
          <a:p>
            <a:pPr indent="0" lvl="0" marL="0" rtl="0" algn="l">
              <a:spcBef>
                <a:spcPts val="1600"/>
              </a:spcBef>
              <a:spcAft>
                <a:spcPts val="0"/>
              </a:spcAft>
              <a:buNone/>
            </a:pPr>
            <a:r>
              <a:t/>
            </a:r>
            <a:endParaRPr sz="2700"/>
          </a:p>
          <a:p>
            <a:pPr indent="0" lvl="0" marL="0" rtl="0" algn="l">
              <a:spcBef>
                <a:spcPts val="1600"/>
              </a:spcBef>
              <a:spcAft>
                <a:spcPts val="1600"/>
              </a:spcAft>
              <a:buNone/>
            </a:pPr>
            <a:r>
              <a:t/>
            </a:r>
            <a:endParaRPr sz="27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6"/>
          <p:cNvSpPr txBox="1"/>
          <p:nvPr>
            <p:ph type="title"/>
          </p:nvPr>
        </p:nvSpPr>
        <p:spPr>
          <a:xfrm>
            <a:off x="311700" y="391350"/>
            <a:ext cx="35103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Azerbaijan and Armenia</a:t>
            </a:r>
            <a:endParaRPr/>
          </a:p>
        </p:txBody>
      </p:sp>
      <p:sp>
        <p:nvSpPr>
          <p:cNvPr id="111" name="Google Shape;111;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2" name="Google Shape;112;p26"/>
          <p:cNvPicPr preferRelativeResize="0"/>
          <p:nvPr/>
        </p:nvPicPr>
        <p:blipFill>
          <a:blip r:embed="rId3">
            <a:alphaModFix/>
          </a:blip>
          <a:stretch>
            <a:fillRect/>
          </a:stretch>
        </p:blipFill>
        <p:spPr>
          <a:xfrm>
            <a:off x="3874306" y="75475"/>
            <a:ext cx="5067489" cy="51435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7"/>
          <p:cNvSpPr txBox="1"/>
          <p:nvPr>
            <p:ph type="title"/>
          </p:nvPr>
        </p:nvSpPr>
        <p:spPr>
          <a:xfrm>
            <a:off x="311700" y="391350"/>
            <a:ext cx="21384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Brazil and the Amazon</a:t>
            </a:r>
            <a:endParaRPr/>
          </a:p>
        </p:txBody>
      </p:sp>
      <p:sp>
        <p:nvSpPr>
          <p:cNvPr id="118" name="Google Shape;118;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9" name="Google Shape;119;p27"/>
          <p:cNvPicPr preferRelativeResize="0"/>
          <p:nvPr/>
        </p:nvPicPr>
        <p:blipFill>
          <a:blip r:embed="rId3">
            <a:alphaModFix/>
          </a:blip>
          <a:stretch>
            <a:fillRect/>
          </a:stretch>
        </p:blipFill>
        <p:spPr>
          <a:xfrm>
            <a:off x="2449951" y="452912"/>
            <a:ext cx="6481100" cy="4415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8"/>
          <p:cNvSpPr txBox="1"/>
          <p:nvPr>
            <p:ph type="title"/>
          </p:nvPr>
        </p:nvSpPr>
        <p:spPr>
          <a:xfrm>
            <a:off x="311700" y="391350"/>
            <a:ext cx="36093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Brazil and the Amazon</a:t>
            </a:r>
            <a:endParaRPr/>
          </a:p>
        </p:txBody>
      </p:sp>
      <p:sp>
        <p:nvSpPr>
          <p:cNvPr id="125" name="Google Shape;125;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26" name="Google Shape;126;p28"/>
          <p:cNvPicPr preferRelativeResize="0"/>
          <p:nvPr/>
        </p:nvPicPr>
        <p:blipFill>
          <a:blip r:embed="rId3">
            <a:alphaModFix/>
          </a:blip>
          <a:stretch>
            <a:fillRect/>
          </a:stretch>
        </p:blipFill>
        <p:spPr>
          <a:xfrm>
            <a:off x="4084645" y="67250"/>
            <a:ext cx="5008810"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9"/>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33" name="Google Shape;133;p29"/>
          <p:cNvPicPr preferRelativeResize="0"/>
          <p:nvPr/>
        </p:nvPicPr>
        <p:blipFill>
          <a:blip r:embed="rId3">
            <a:alphaModFix/>
          </a:blip>
          <a:stretch>
            <a:fillRect/>
          </a:stretch>
        </p:blipFill>
        <p:spPr>
          <a:xfrm>
            <a:off x="-19525" y="1052374"/>
            <a:ext cx="9163525" cy="3032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30"/>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40" name="Google Shape;140;p30"/>
          <p:cNvPicPr preferRelativeResize="0"/>
          <p:nvPr/>
        </p:nvPicPr>
        <p:blipFill>
          <a:blip r:embed="rId3">
            <a:alphaModFix/>
          </a:blip>
          <a:stretch>
            <a:fillRect/>
          </a:stretch>
        </p:blipFill>
        <p:spPr>
          <a:xfrm>
            <a:off x="359500" y="208525"/>
            <a:ext cx="8520599" cy="460934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31"/>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Global Political Challenges</a:t>
            </a:r>
            <a:endParaRPr/>
          </a:p>
        </p:txBody>
      </p:sp>
      <p:sp>
        <p:nvSpPr>
          <p:cNvPr id="146" name="Google Shape;146;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lang="en" sz="2200"/>
              <a:t>Borders</a:t>
            </a:r>
            <a:endParaRPr sz="2200"/>
          </a:p>
          <a:p>
            <a:pPr indent="-368300" lvl="0" marL="457200" rtl="0" algn="l">
              <a:spcBef>
                <a:spcPts val="0"/>
              </a:spcBef>
              <a:spcAft>
                <a:spcPts val="0"/>
              </a:spcAft>
              <a:buSzPts val="2200"/>
              <a:buChar char="●"/>
            </a:pPr>
            <a:r>
              <a:rPr lang="en" sz="2200"/>
              <a:t>Identity</a:t>
            </a:r>
            <a:endParaRPr sz="2200"/>
          </a:p>
          <a:p>
            <a:pPr indent="-368300" lvl="0" marL="457200" rtl="0" algn="l">
              <a:spcBef>
                <a:spcPts val="0"/>
              </a:spcBef>
              <a:spcAft>
                <a:spcPts val="0"/>
              </a:spcAft>
              <a:buSzPts val="2200"/>
              <a:buChar char="●"/>
            </a:pPr>
            <a:r>
              <a:rPr lang="en" sz="2200"/>
              <a:t>Poverty</a:t>
            </a:r>
            <a:endParaRPr sz="2200"/>
          </a:p>
          <a:p>
            <a:pPr indent="-368300" lvl="0" marL="457200" rtl="0" algn="l">
              <a:spcBef>
                <a:spcPts val="0"/>
              </a:spcBef>
              <a:spcAft>
                <a:spcPts val="0"/>
              </a:spcAft>
              <a:buSzPts val="2200"/>
              <a:buChar char="●"/>
            </a:pPr>
            <a:r>
              <a:rPr lang="en" sz="2200"/>
              <a:t>Health</a:t>
            </a:r>
            <a:endParaRPr sz="2200"/>
          </a:p>
          <a:p>
            <a:pPr indent="-368300" lvl="0" marL="457200" rtl="0" algn="l">
              <a:spcBef>
                <a:spcPts val="0"/>
              </a:spcBef>
              <a:spcAft>
                <a:spcPts val="0"/>
              </a:spcAft>
              <a:buSzPts val="2200"/>
              <a:buChar char="●"/>
            </a:pPr>
            <a:r>
              <a:rPr lang="en" sz="2200"/>
              <a:t>Environment</a:t>
            </a:r>
            <a:endParaRPr sz="2200"/>
          </a:p>
          <a:p>
            <a:pPr indent="-368300" lvl="0" marL="457200" rtl="0" algn="l">
              <a:spcBef>
                <a:spcPts val="0"/>
              </a:spcBef>
              <a:spcAft>
                <a:spcPts val="0"/>
              </a:spcAft>
              <a:buSzPts val="2200"/>
              <a:buChar char="●"/>
            </a:pPr>
            <a:r>
              <a:rPr lang="en" sz="2200"/>
              <a:t>Security</a:t>
            </a:r>
            <a:endParaRPr sz="2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32"/>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End of unit assessment</a:t>
            </a:r>
            <a:endParaRPr/>
          </a:p>
        </p:txBody>
      </p:sp>
      <p:sp>
        <p:nvSpPr>
          <p:cNvPr id="152" name="Google Shape;152;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Let’s look over the assignment.</a:t>
            </a:r>
            <a:endParaRPr sz="2400"/>
          </a:p>
          <a:p>
            <a:pPr indent="0" lvl="0" marL="0" rtl="0" algn="l">
              <a:spcBef>
                <a:spcPts val="1600"/>
              </a:spcBef>
              <a:spcAft>
                <a:spcPts val="0"/>
              </a:spcAft>
              <a:buNone/>
            </a:pPr>
            <a:r>
              <a:rPr lang="en" sz="2400"/>
              <a:t>Quick note, this is to be submitted on turnitin.com</a:t>
            </a:r>
            <a:endParaRPr sz="2400"/>
          </a:p>
          <a:p>
            <a:pPr indent="0" lvl="0" marL="0" rtl="0" algn="l">
              <a:spcBef>
                <a:spcPts val="1600"/>
              </a:spcBef>
              <a:spcAft>
                <a:spcPts val="0"/>
              </a:spcAft>
              <a:buNone/>
            </a:pPr>
            <a:r>
              <a:rPr lang="en" sz="2400"/>
              <a:t>By tomorrow, sign up with your group along with your choice of place to study. If your name isn’t  on the list, you will be assigned.</a:t>
            </a:r>
            <a:endParaRPr sz="2400"/>
          </a:p>
          <a:p>
            <a:pPr indent="0" lvl="0" marL="0" rtl="0" algn="l">
              <a:spcBef>
                <a:spcPts val="1600"/>
              </a:spcBef>
              <a:spcAft>
                <a:spcPts val="1600"/>
              </a:spcAft>
              <a:buNone/>
            </a:pPr>
            <a:r>
              <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