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27c1143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27c1143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27c11431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27c11431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27c11a50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27c11a50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27c11431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27c11431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27c11431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27c11431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727c11431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727c11431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727c11431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727c11431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727c11431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27c11431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727c11431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27c11431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27c11431f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27c11431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727c11a50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727c11a50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727c11431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27c11431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27c11431f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27c11431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727c11431f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27c11431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727c11431f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727c11431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727c11431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727c11431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727c11431f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27c11431f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727c11431f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727c11431f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727c11431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727c11431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727c11431f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727c11431f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727c11a50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727c11a50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727c11a50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727c11a50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727c11a50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727c11a50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727c11a50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727c11a50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727c11a50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27c11a50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cf2bbead7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cf2bbead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727c11a50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727c11a50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727c11a50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727c11a50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www.youtube.com/watch?v=KoRsPo1zoqs" TargetMode="Externa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Individual vs. Collective Rights</a:t>
            </a:r>
            <a:endParaRPr/>
          </a:p>
        </p:txBody>
      </p:sp>
      <p:sp>
        <p:nvSpPr>
          <p:cNvPr id="67" name="Google Shape;67;p1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t>Quick review on the unit so far</a:t>
            </a:r>
            <a:endParaRPr b="1" sz="2400"/>
          </a:p>
          <a:p>
            <a:pPr indent="0" lvl="0" marL="0" rtl="0" algn="l">
              <a:spcBef>
                <a:spcPts val="1600"/>
              </a:spcBef>
              <a:spcAft>
                <a:spcPts val="0"/>
              </a:spcAft>
              <a:buNone/>
            </a:pPr>
            <a:r>
              <a:rPr b="1" lang="en" sz="2400"/>
              <a:t>Definition of human rights: </a:t>
            </a:r>
            <a:r>
              <a:rPr lang="en" sz="2400"/>
              <a:t>Basic rights, freedoms, and protections that all people are entitled to regardless of who they are and where they live.</a:t>
            </a:r>
            <a:endParaRPr sz="2400"/>
          </a:p>
          <a:p>
            <a:pPr indent="0" lvl="0" marL="0" rtl="0" algn="l">
              <a:spcBef>
                <a:spcPts val="1600"/>
              </a:spcBef>
              <a:spcAft>
                <a:spcPts val="0"/>
              </a:spcAft>
              <a:buNone/>
            </a:pPr>
            <a:r>
              <a:t/>
            </a:r>
            <a:endParaRPr sz="2400"/>
          </a:p>
          <a:p>
            <a:pPr indent="0" lvl="0" marL="0" rtl="0" algn="l">
              <a:spcBef>
                <a:spcPts val="1600"/>
              </a:spcBef>
              <a:spcAft>
                <a:spcPts val="1600"/>
              </a:spcAft>
              <a:buNone/>
            </a:pPr>
            <a:r>
              <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Universal Declaration of Human Rights</a:t>
            </a:r>
            <a:endParaRPr/>
          </a:p>
        </p:txBody>
      </p:sp>
      <p:sp>
        <p:nvSpPr>
          <p:cNvPr id="73" name="Google Shape;73;p14"/>
          <p:cNvSpPr txBox="1"/>
          <p:nvPr>
            <p:ph idx="1" type="body"/>
          </p:nvPr>
        </p:nvSpPr>
        <p:spPr>
          <a:xfrm>
            <a:off x="311700" y="1266325"/>
            <a:ext cx="2958900" cy="355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Modern concept of human rights is enshrined in the UDHR.</a:t>
            </a:r>
            <a:endParaRPr/>
          </a:p>
        </p:txBody>
      </p:sp>
      <p:pic>
        <p:nvPicPr>
          <p:cNvPr id="74" name="Google Shape;74;p14"/>
          <p:cNvPicPr preferRelativeResize="0"/>
          <p:nvPr/>
        </p:nvPicPr>
        <p:blipFill>
          <a:blip r:embed="rId3">
            <a:alphaModFix/>
          </a:blip>
          <a:stretch>
            <a:fillRect/>
          </a:stretch>
        </p:blipFill>
        <p:spPr>
          <a:xfrm>
            <a:off x="3771075" y="1203725"/>
            <a:ext cx="5113301" cy="3835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Four Assumptions About Human Rights</a:t>
            </a:r>
            <a:endParaRPr/>
          </a:p>
        </p:txBody>
      </p:sp>
      <p:sp>
        <p:nvSpPr>
          <p:cNvPr id="80" name="Google Shape;80;p1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Assumptions contained within human rights are that they are:</a:t>
            </a:r>
            <a:endParaRPr sz="2400"/>
          </a:p>
          <a:p>
            <a:pPr indent="-381000" lvl="0" marL="457200" rtl="0" algn="l">
              <a:spcBef>
                <a:spcPts val="1600"/>
              </a:spcBef>
              <a:spcAft>
                <a:spcPts val="0"/>
              </a:spcAft>
              <a:buSzPts val="2400"/>
              <a:buChar char="●"/>
            </a:pPr>
            <a:r>
              <a:rPr b="1" lang="en" sz="2400"/>
              <a:t>Universal</a:t>
            </a:r>
            <a:r>
              <a:rPr lang="en" sz="2400"/>
              <a:t>: apply to everyone</a:t>
            </a:r>
            <a:endParaRPr sz="2400"/>
          </a:p>
          <a:p>
            <a:pPr indent="-381000" lvl="0" marL="457200" rtl="0" algn="l">
              <a:spcBef>
                <a:spcPts val="0"/>
              </a:spcBef>
              <a:spcAft>
                <a:spcPts val="0"/>
              </a:spcAft>
              <a:buSzPts val="2400"/>
              <a:buChar char="●"/>
            </a:pPr>
            <a:r>
              <a:rPr b="1" lang="en" sz="2400"/>
              <a:t>Interdependent</a:t>
            </a:r>
            <a:r>
              <a:rPr lang="en" sz="2400"/>
              <a:t>: violating one often is associating others</a:t>
            </a:r>
            <a:endParaRPr sz="2400"/>
          </a:p>
          <a:p>
            <a:pPr indent="-381000" lvl="0" marL="457200" rtl="0" algn="l">
              <a:spcBef>
                <a:spcPts val="0"/>
              </a:spcBef>
              <a:spcAft>
                <a:spcPts val="0"/>
              </a:spcAft>
              <a:buSzPts val="2400"/>
              <a:buChar char="●"/>
            </a:pPr>
            <a:r>
              <a:rPr b="1" lang="en" sz="2400"/>
              <a:t>Indivisible</a:t>
            </a:r>
            <a:r>
              <a:rPr lang="en" sz="2400"/>
              <a:t>: all rights are equally important</a:t>
            </a:r>
            <a:endParaRPr sz="2400"/>
          </a:p>
          <a:p>
            <a:pPr indent="-381000" lvl="0" marL="457200" rtl="0" algn="l">
              <a:spcBef>
                <a:spcPts val="0"/>
              </a:spcBef>
              <a:spcAft>
                <a:spcPts val="0"/>
              </a:spcAft>
              <a:buSzPts val="2400"/>
              <a:buChar char="●"/>
            </a:pPr>
            <a:r>
              <a:rPr b="1" lang="en" sz="2400"/>
              <a:t>Inalienable</a:t>
            </a:r>
            <a:r>
              <a:rPr lang="en" sz="2400"/>
              <a:t>: cannot be taken away</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Upholding Human Rights</a:t>
            </a:r>
            <a:endParaRPr/>
          </a:p>
        </p:txBody>
      </p:sp>
      <p:sp>
        <p:nvSpPr>
          <p:cNvPr id="86" name="Google Shape;86;p1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Ensuring that human rights are upheld, there are four core responsibilities:</a:t>
            </a:r>
            <a:endParaRPr sz="2200"/>
          </a:p>
          <a:p>
            <a:pPr indent="-368300" lvl="0" marL="457200" rtl="0" algn="l">
              <a:spcBef>
                <a:spcPts val="1600"/>
              </a:spcBef>
              <a:spcAft>
                <a:spcPts val="0"/>
              </a:spcAft>
              <a:buSzPts val="2200"/>
              <a:buChar char="●"/>
            </a:pPr>
            <a:r>
              <a:rPr b="1" lang="en" sz="2200"/>
              <a:t>Codification: </a:t>
            </a:r>
            <a:r>
              <a:rPr lang="en" sz="2200"/>
              <a:t>Human rights need to be p</a:t>
            </a:r>
            <a:r>
              <a:rPr lang="en" sz="2200"/>
              <a:t>ut into law</a:t>
            </a:r>
            <a:endParaRPr sz="2200"/>
          </a:p>
          <a:p>
            <a:pPr indent="-368300" lvl="0" marL="457200" rtl="0" algn="l">
              <a:spcBef>
                <a:spcPts val="0"/>
              </a:spcBef>
              <a:spcAft>
                <a:spcPts val="0"/>
              </a:spcAft>
              <a:buSzPts val="2200"/>
              <a:buChar char="●"/>
            </a:pPr>
            <a:r>
              <a:rPr b="1" lang="en" sz="2200"/>
              <a:t>Protection: </a:t>
            </a:r>
            <a:r>
              <a:rPr lang="en" sz="2200"/>
              <a:t>Once in law, these rights need to be protected</a:t>
            </a:r>
            <a:endParaRPr sz="2200"/>
          </a:p>
          <a:p>
            <a:pPr indent="-368300" lvl="0" marL="457200" rtl="0" algn="l">
              <a:spcBef>
                <a:spcPts val="0"/>
              </a:spcBef>
              <a:spcAft>
                <a:spcPts val="0"/>
              </a:spcAft>
              <a:buSzPts val="2200"/>
              <a:buChar char="●"/>
            </a:pPr>
            <a:r>
              <a:rPr b="1" lang="en" sz="2200"/>
              <a:t>Promotion:</a:t>
            </a:r>
            <a:r>
              <a:rPr lang="en" sz="2200"/>
              <a:t> NGOs, IGOs, and nation states can push for greater acceptance of rights around the world</a:t>
            </a:r>
            <a:endParaRPr sz="2200"/>
          </a:p>
          <a:p>
            <a:pPr indent="-368300" lvl="0" marL="457200" rtl="0" algn="l">
              <a:spcBef>
                <a:spcPts val="0"/>
              </a:spcBef>
              <a:spcAft>
                <a:spcPts val="0"/>
              </a:spcAft>
              <a:buSzPts val="2200"/>
              <a:buChar char="●"/>
            </a:pPr>
            <a:r>
              <a:rPr b="1" lang="en" sz="2200"/>
              <a:t>Monitoring: </a:t>
            </a:r>
            <a:r>
              <a:rPr lang="en" sz="2200"/>
              <a:t>We need to make sure that we know whether rights are being respected</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Three “generations” of beliefs about human rights</a:t>
            </a:r>
            <a:endParaRPr/>
          </a:p>
        </p:txBody>
      </p:sp>
      <p:sp>
        <p:nvSpPr>
          <p:cNvPr id="92" name="Google Shape;92;p1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3" name="Google Shape;93;p17"/>
          <p:cNvPicPr preferRelativeResize="0"/>
          <p:nvPr/>
        </p:nvPicPr>
        <p:blipFill>
          <a:blip r:embed="rId3">
            <a:alphaModFix/>
          </a:blip>
          <a:stretch>
            <a:fillRect/>
          </a:stretch>
        </p:blipFill>
        <p:spPr>
          <a:xfrm>
            <a:off x="0" y="1672351"/>
            <a:ext cx="8924226" cy="1755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Negative rights and first generation rights</a:t>
            </a:r>
            <a:endParaRPr/>
          </a:p>
        </p:txBody>
      </p:sp>
      <p:sp>
        <p:nvSpPr>
          <p:cNvPr id="99" name="Google Shape;99;p18"/>
          <p:cNvSpPr txBox="1"/>
          <p:nvPr>
            <p:ph idx="1" type="body"/>
          </p:nvPr>
        </p:nvSpPr>
        <p:spPr>
          <a:xfrm>
            <a:off x="0" y="1266325"/>
            <a:ext cx="91440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Rights that require that individuals be left alone – that governments do not interfere or use its power against individual</a:t>
            </a:r>
            <a:endParaRPr sz="2000"/>
          </a:p>
          <a:p>
            <a:pPr indent="0" lvl="0" marL="0" rtl="0" algn="l">
              <a:spcBef>
                <a:spcPts val="1600"/>
              </a:spcBef>
              <a:spcAft>
                <a:spcPts val="0"/>
              </a:spcAft>
              <a:buNone/>
            </a:pPr>
            <a:r>
              <a:rPr lang="en" sz="2000"/>
              <a:t>First generation human rights – civil and political rights of individuals</a:t>
            </a:r>
            <a:endParaRPr sz="2000"/>
          </a:p>
          <a:p>
            <a:pPr indent="-355600" lvl="0" marL="457200" rtl="0" algn="l">
              <a:spcBef>
                <a:spcPts val="1600"/>
              </a:spcBef>
              <a:spcAft>
                <a:spcPts val="0"/>
              </a:spcAft>
              <a:buSzPts val="2000"/>
              <a:buChar char="●"/>
            </a:pPr>
            <a:r>
              <a:rPr lang="en" sz="2000"/>
              <a:t>Life, liberty, property</a:t>
            </a:r>
            <a:endParaRPr sz="2000"/>
          </a:p>
          <a:p>
            <a:pPr indent="-355600" lvl="0" marL="457200" rtl="0" algn="l">
              <a:spcBef>
                <a:spcPts val="0"/>
              </a:spcBef>
              <a:spcAft>
                <a:spcPts val="0"/>
              </a:spcAft>
              <a:buSzPts val="2000"/>
              <a:buChar char="●"/>
            </a:pPr>
            <a:r>
              <a:rPr lang="en" sz="2000"/>
              <a:t>Freedom from torture</a:t>
            </a:r>
            <a:endParaRPr sz="2000"/>
          </a:p>
          <a:p>
            <a:pPr indent="-355600" lvl="0" marL="457200" rtl="0" algn="l">
              <a:spcBef>
                <a:spcPts val="0"/>
              </a:spcBef>
              <a:spcAft>
                <a:spcPts val="0"/>
              </a:spcAft>
              <a:buSzPts val="2000"/>
              <a:buChar char="●"/>
            </a:pPr>
            <a:r>
              <a:rPr lang="en" sz="2000"/>
              <a:t>Freedom of thought, religion</a:t>
            </a:r>
            <a:endParaRPr sz="2000"/>
          </a:p>
          <a:p>
            <a:pPr indent="-355600" lvl="0" marL="457200" rtl="0" algn="l">
              <a:spcBef>
                <a:spcPts val="0"/>
              </a:spcBef>
              <a:spcAft>
                <a:spcPts val="0"/>
              </a:spcAft>
              <a:buSzPts val="2000"/>
              <a:buChar char="●"/>
            </a:pPr>
            <a:r>
              <a:rPr lang="en" sz="2000"/>
              <a:t>Equality before the law</a:t>
            </a:r>
            <a:endParaRPr sz="2000"/>
          </a:p>
          <a:p>
            <a:pPr indent="-355600" lvl="0" marL="457200" rtl="0" algn="l">
              <a:spcBef>
                <a:spcPts val="0"/>
              </a:spcBef>
              <a:spcAft>
                <a:spcPts val="0"/>
              </a:spcAft>
              <a:buSzPts val="2000"/>
              <a:buChar char="●"/>
            </a:pPr>
            <a:r>
              <a:rPr lang="en" sz="2000"/>
              <a:t>Freedom from arbitrary arrest and detention</a:t>
            </a:r>
            <a:endParaRPr sz="2000"/>
          </a:p>
          <a:p>
            <a:pPr indent="0" lvl="0" marL="0" rtl="0" algn="l">
              <a:spcBef>
                <a:spcPts val="1600"/>
              </a:spcBef>
              <a:spcAft>
                <a:spcPts val="0"/>
              </a:spcAft>
              <a:buNone/>
            </a:pPr>
            <a:r>
              <a:t/>
            </a:r>
            <a:endParaRPr sz="2000"/>
          </a:p>
          <a:p>
            <a:pPr indent="0" lvl="0" marL="0" rtl="0" algn="l">
              <a:spcBef>
                <a:spcPts val="1600"/>
              </a:spcBef>
              <a:spcAft>
                <a:spcPts val="1600"/>
              </a:spcAft>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Positive human rights and second generation human rights</a:t>
            </a:r>
            <a:endParaRPr/>
          </a:p>
        </p:txBody>
      </p:sp>
      <p:sp>
        <p:nvSpPr>
          <p:cNvPr id="105" name="Google Shape;105;p19"/>
          <p:cNvSpPr txBox="1"/>
          <p:nvPr>
            <p:ph idx="1" type="body"/>
          </p:nvPr>
        </p:nvSpPr>
        <p:spPr>
          <a:xfrm>
            <a:off x="311700" y="1615050"/>
            <a:ext cx="8520600" cy="295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Rights which governments must take action in order to protect the people</a:t>
            </a:r>
            <a:endParaRPr sz="2000"/>
          </a:p>
          <a:p>
            <a:pPr indent="0" lvl="0" marL="0" rtl="0" algn="l">
              <a:spcBef>
                <a:spcPts val="1600"/>
              </a:spcBef>
              <a:spcAft>
                <a:spcPts val="0"/>
              </a:spcAft>
              <a:buNone/>
            </a:pPr>
            <a:r>
              <a:rPr lang="en" sz="2000"/>
              <a:t>Second generation human rights – economic, social and cultural rights of individuals</a:t>
            </a:r>
            <a:endParaRPr sz="2000"/>
          </a:p>
          <a:p>
            <a:pPr indent="-355600" lvl="0" marL="457200" rtl="0" algn="l">
              <a:spcBef>
                <a:spcPts val="1600"/>
              </a:spcBef>
              <a:spcAft>
                <a:spcPts val="0"/>
              </a:spcAft>
              <a:buSzPts val="2000"/>
              <a:buChar char="●"/>
            </a:pPr>
            <a:r>
              <a:rPr lang="en" sz="2000"/>
              <a:t>Free education</a:t>
            </a:r>
            <a:endParaRPr sz="2000"/>
          </a:p>
          <a:p>
            <a:pPr indent="-355600" lvl="0" marL="457200" rtl="0" algn="l">
              <a:spcBef>
                <a:spcPts val="0"/>
              </a:spcBef>
              <a:spcAft>
                <a:spcPts val="0"/>
              </a:spcAft>
              <a:buSzPts val="2000"/>
              <a:buChar char="●"/>
            </a:pPr>
            <a:r>
              <a:rPr lang="en" sz="2000"/>
              <a:t>Work and equal pay for work</a:t>
            </a:r>
            <a:endParaRPr sz="2000"/>
          </a:p>
          <a:p>
            <a:pPr indent="-355600" lvl="0" marL="457200" rtl="0" algn="l">
              <a:spcBef>
                <a:spcPts val="0"/>
              </a:spcBef>
              <a:spcAft>
                <a:spcPts val="0"/>
              </a:spcAft>
              <a:buSzPts val="2000"/>
              <a:buChar char="●"/>
            </a:pPr>
            <a:r>
              <a:rPr lang="en" sz="2000"/>
              <a:t>Adequate standard of living</a:t>
            </a:r>
            <a:endParaRPr sz="2000"/>
          </a:p>
          <a:p>
            <a:pPr indent="-355600" lvl="0" marL="457200" rtl="0" algn="l">
              <a:spcBef>
                <a:spcPts val="0"/>
              </a:spcBef>
              <a:spcAft>
                <a:spcPts val="0"/>
              </a:spcAft>
              <a:buSzPts val="2000"/>
              <a:buChar char="●"/>
            </a:pPr>
            <a:r>
              <a:rPr lang="en" sz="2000"/>
              <a:t>Access to rest and leisure</a:t>
            </a:r>
            <a:endParaRPr sz="2000"/>
          </a:p>
          <a:p>
            <a:pPr indent="0" lvl="0" marL="0" rtl="0" algn="l">
              <a:spcBef>
                <a:spcPts val="1600"/>
              </a:spcBef>
              <a:spcAft>
                <a:spcPts val="0"/>
              </a:spcAft>
              <a:buNone/>
            </a:pPr>
            <a:r>
              <a:t/>
            </a:r>
            <a:endParaRPr sz="2000"/>
          </a:p>
          <a:p>
            <a:pPr indent="0" lvl="0" marL="0" rtl="0" algn="l">
              <a:spcBef>
                <a:spcPts val="1600"/>
              </a:spcBef>
              <a:spcAft>
                <a:spcPts val="1600"/>
              </a:spcAft>
              <a:buNone/>
            </a:pPr>
            <a:r>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Collective rights and third generation rights</a:t>
            </a:r>
            <a:endParaRPr/>
          </a:p>
        </p:txBody>
      </p:sp>
      <p:sp>
        <p:nvSpPr>
          <p:cNvPr id="111" name="Google Shape;111;p2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Rights that apply to communities as well as individuals</a:t>
            </a:r>
            <a:endParaRPr sz="2000"/>
          </a:p>
          <a:p>
            <a:pPr indent="-355600" lvl="0" marL="457200" rtl="0" algn="l">
              <a:spcBef>
                <a:spcPts val="1600"/>
              </a:spcBef>
              <a:spcAft>
                <a:spcPts val="0"/>
              </a:spcAft>
              <a:buSzPts val="2000"/>
              <a:buChar char="●"/>
            </a:pPr>
            <a:r>
              <a:rPr lang="en" sz="2000"/>
              <a:t>Protection of the environment</a:t>
            </a:r>
            <a:endParaRPr sz="2000"/>
          </a:p>
          <a:p>
            <a:pPr indent="-355600" lvl="0" marL="457200" rtl="0" algn="l">
              <a:spcBef>
                <a:spcPts val="0"/>
              </a:spcBef>
              <a:spcAft>
                <a:spcPts val="0"/>
              </a:spcAft>
              <a:buSzPts val="2000"/>
              <a:buChar char="●"/>
            </a:pPr>
            <a:r>
              <a:rPr lang="en" sz="2000"/>
              <a:t>Peace</a:t>
            </a:r>
            <a:endParaRPr sz="2000"/>
          </a:p>
          <a:p>
            <a:pPr indent="-355600" lvl="0" marL="457200" rtl="0" algn="l">
              <a:spcBef>
                <a:spcPts val="0"/>
              </a:spcBef>
              <a:spcAft>
                <a:spcPts val="0"/>
              </a:spcAft>
              <a:buSzPts val="2000"/>
              <a:buChar char="●"/>
            </a:pPr>
            <a:r>
              <a:rPr lang="en" sz="2000"/>
              <a:t>Sustainable development</a:t>
            </a:r>
            <a:endParaRPr sz="2000"/>
          </a:p>
          <a:p>
            <a:pPr indent="0" lvl="0" marL="0" rtl="0" algn="l">
              <a:spcBef>
                <a:spcPts val="1600"/>
              </a:spcBef>
              <a:spcAft>
                <a:spcPts val="1600"/>
              </a:spcAft>
              <a:buNone/>
            </a:pPr>
            <a:r>
              <a:rPr lang="en" sz="2000"/>
              <a:t>Why are these considered “collective” rather than individual?</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 Declaration of the Rights of Indigenous Peoples (2007) UNDRIP</a:t>
            </a:r>
            <a:endParaRPr/>
          </a:p>
        </p:txBody>
      </p:sp>
      <p:sp>
        <p:nvSpPr>
          <p:cNvPr id="117" name="Google Shape;117;p21"/>
          <p:cNvSpPr txBox="1"/>
          <p:nvPr>
            <p:ph idx="1" type="body"/>
          </p:nvPr>
        </p:nvSpPr>
        <p:spPr>
          <a:xfrm>
            <a:off x="311700" y="1676750"/>
            <a:ext cx="8520600" cy="2892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are indigenous people?</a:t>
            </a:r>
            <a:endParaRPr/>
          </a:p>
        </p:txBody>
      </p:sp>
      <p:sp>
        <p:nvSpPr>
          <p:cNvPr id="123" name="Google Shape;123;p2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According to Amnesty International (an NGO focused on promoting human rights) states that: There are 370 million Indigenous people around the world and spread across more than 90 countries. They belong to more than 5,000 different Indigenous peoples and speak more than 4,000 languages. Indigenous people represent about 5% of the world’s population. The vast majority of them – 70% – live in Asia.</a:t>
            </a:r>
            <a:endParaRPr sz="2400"/>
          </a:p>
          <a:p>
            <a:pPr indent="0" lvl="0" marL="0" rtl="0" algn="l">
              <a:spcBef>
                <a:spcPts val="1600"/>
              </a:spcBef>
              <a:spcAft>
                <a:spcPts val="0"/>
              </a:spcAft>
              <a:buNone/>
            </a:pPr>
            <a:r>
              <a:t/>
            </a:r>
            <a:endParaRPr sz="2400"/>
          </a:p>
          <a:p>
            <a:pPr indent="0" lvl="0" marL="0" rtl="0" algn="l">
              <a:spcBef>
                <a:spcPts val="1600"/>
              </a:spcBef>
              <a:spcAft>
                <a:spcPts val="1600"/>
              </a:spcAft>
              <a:buNone/>
            </a:pPr>
            <a:r>
              <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311700" y="180375"/>
            <a:ext cx="8520600" cy="97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counts as “indigenous”?</a:t>
            </a:r>
            <a:endParaRPr/>
          </a:p>
        </p:txBody>
      </p:sp>
      <p:sp>
        <p:nvSpPr>
          <p:cNvPr id="129" name="Google Shape;129;p23"/>
          <p:cNvSpPr txBox="1"/>
          <p:nvPr>
            <p:ph idx="1" type="body"/>
          </p:nvPr>
        </p:nvSpPr>
        <p:spPr>
          <a:xfrm>
            <a:off x="179725" y="937050"/>
            <a:ext cx="8964300" cy="3632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Self- identification as indigenous peoples at the individual level and accepted by the community as their member. </a:t>
            </a:r>
            <a:endParaRPr sz="2000"/>
          </a:p>
          <a:p>
            <a:pPr indent="-355600" lvl="0" marL="457200" rtl="0" algn="l">
              <a:spcBef>
                <a:spcPts val="0"/>
              </a:spcBef>
              <a:spcAft>
                <a:spcPts val="0"/>
              </a:spcAft>
              <a:buSzPts val="2000"/>
              <a:buChar char="●"/>
            </a:pPr>
            <a:r>
              <a:rPr lang="en" sz="2000"/>
              <a:t>Historical continuity with pre-colonial and/or pre-settler societies</a:t>
            </a:r>
            <a:endParaRPr sz="2000"/>
          </a:p>
          <a:p>
            <a:pPr indent="-355600" lvl="0" marL="457200" rtl="0" algn="l">
              <a:spcBef>
                <a:spcPts val="0"/>
              </a:spcBef>
              <a:spcAft>
                <a:spcPts val="0"/>
              </a:spcAft>
              <a:buSzPts val="2000"/>
              <a:buChar char="●"/>
            </a:pPr>
            <a:r>
              <a:rPr lang="en" sz="2000"/>
              <a:t>Strong link to territories and surrounding natural resources</a:t>
            </a:r>
            <a:endParaRPr sz="2000"/>
          </a:p>
          <a:p>
            <a:pPr indent="-355600" lvl="0" marL="457200" rtl="0" algn="l">
              <a:spcBef>
                <a:spcPts val="0"/>
              </a:spcBef>
              <a:spcAft>
                <a:spcPts val="0"/>
              </a:spcAft>
              <a:buSzPts val="2000"/>
              <a:buChar char="●"/>
            </a:pPr>
            <a:r>
              <a:rPr lang="en" sz="2000"/>
              <a:t>Distinct social, economic or political systems</a:t>
            </a:r>
            <a:endParaRPr sz="2000"/>
          </a:p>
          <a:p>
            <a:pPr indent="-355600" lvl="0" marL="457200" rtl="0" algn="l">
              <a:spcBef>
                <a:spcPts val="0"/>
              </a:spcBef>
              <a:spcAft>
                <a:spcPts val="0"/>
              </a:spcAft>
              <a:buSzPts val="2000"/>
              <a:buChar char="●"/>
            </a:pPr>
            <a:r>
              <a:rPr lang="en" sz="2000"/>
              <a:t>Distinct language, culture and beliefs</a:t>
            </a:r>
            <a:endParaRPr sz="2000"/>
          </a:p>
          <a:p>
            <a:pPr indent="-355600" lvl="0" marL="457200" rtl="0" algn="l">
              <a:spcBef>
                <a:spcPts val="0"/>
              </a:spcBef>
              <a:spcAft>
                <a:spcPts val="0"/>
              </a:spcAft>
              <a:buSzPts val="2000"/>
              <a:buChar char="●"/>
            </a:pPr>
            <a:r>
              <a:rPr lang="en" sz="2000"/>
              <a:t>Form non-dominant groups of society</a:t>
            </a:r>
            <a:endParaRPr sz="2000"/>
          </a:p>
          <a:p>
            <a:pPr indent="-355600" lvl="0" marL="457200" rtl="0" algn="l">
              <a:spcBef>
                <a:spcPts val="0"/>
              </a:spcBef>
              <a:spcAft>
                <a:spcPts val="0"/>
              </a:spcAft>
              <a:buSzPts val="2000"/>
              <a:buChar char="●"/>
            </a:pPr>
            <a:r>
              <a:rPr lang="en" sz="2000"/>
              <a:t>Resolve to maintain and reproduce their ancestral environments and systems as distinctive peoples and communities.</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Sami people of Scandinavia</a:t>
            </a:r>
            <a:endParaRPr/>
          </a:p>
        </p:txBody>
      </p:sp>
      <p:sp>
        <p:nvSpPr>
          <p:cNvPr id="135" name="Google Shape;135;p2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6" name="Google Shape;136;p24"/>
          <p:cNvPicPr preferRelativeResize="0"/>
          <p:nvPr/>
        </p:nvPicPr>
        <p:blipFill rotWithShape="1">
          <a:blip r:embed="rId3">
            <a:alphaModFix/>
          </a:blip>
          <a:srcRect b="0" l="15680" r="-15680" t="0"/>
          <a:stretch/>
        </p:blipFill>
        <p:spPr>
          <a:xfrm>
            <a:off x="395925" y="1073975"/>
            <a:ext cx="2699414" cy="3848100"/>
          </a:xfrm>
          <a:prstGeom prst="rect">
            <a:avLst/>
          </a:prstGeom>
          <a:noFill/>
          <a:ln>
            <a:noFill/>
          </a:ln>
        </p:spPr>
      </p:pic>
      <p:pic>
        <p:nvPicPr>
          <p:cNvPr id="137" name="Google Shape;137;p24"/>
          <p:cNvPicPr preferRelativeResize="0"/>
          <p:nvPr/>
        </p:nvPicPr>
        <p:blipFill>
          <a:blip r:embed="rId4">
            <a:alphaModFix/>
          </a:blip>
          <a:stretch>
            <a:fillRect/>
          </a:stretch>
        </p:blipFill>
        <p:spPr>
          <a:xfrm>
            <a:off x="3285664" y="1152425"/>
            <a:ext cx="5367087" cy="3848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Mayan people of Guatemala</a:t>
            </a:r>
            <a:endParaRPr/>
          </a:p>
        </p:txBody>
      </p:sp>
      <p:sp>
        <p:nvSpPr>
          <p:cNvPr id="143" name="Google Shape;143;p2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4" name="Google Shape;144;p25"/>
          <p:cNvPicPr preferRelativeResize="0"/>
          <p:nvPr/>
        </p:nvPicPr>
        <p:blipFill>
          <a:blip r:embed="rId3">
            <a:alphaModFix/>
          </a:blip>
          <a:stretch>
            <a:fillRect/>
          </a:stretch>
        </p:blipFill>
        <p:spPr>
          <a:xfrm>
            <a:off x="960869" y="1152425"/>
            <a:ext cx="6892755" cy="3877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San people of southern Africa</a:t>
            </a:r>
            <a:endParaRPr/>
          </a:p>
        </p:txBody>
      </p:sp>
      <p:sp>
        <p:nvSpPr>
          <p:cNvPr id="150" name="Google Shape;150;p2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1" name="Google Shape;151;p26"/>
          <p:cNvPicPr preferRelativeResize="0"/>
          <p:nvPr/>
        </p:nvPicPr>
        <p:blipFill>
          <a:blip r:embed="rId3">
            <a:alphaModFix/>
          </a:blip>
          <a:stretch>
            <a:fillRect/>
          </a:stretch>
        </p:blipFill>
        <p:spPr>
          <a:xfrm>
            <a:off x="1769973" y="1152425"/>
            <a:ext cx="5252474" cy="3801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Aboriginies in Australia</a:t>
            </a:r>
            <a:endParaRPr/>
          </a:p>
        </p:txBody>
      </p:sp>
      <p:sp>
        <p:nvSpPr>
          <p:cNvPr id="157" name="Google Shape;157;p2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8" name="Google Shape;158;p27"/>
          <p:cNvPicPr preferRelativeResize="0"/>
          <p:nvPr/>
        </p:nvPicPr>
        <p:blipFill>
          <a:blip r:embed="rId3">
            <a:alphaModFix/>
          </a:blip>
          <a:stretch>
            <a:fillRect/>
          </a:stretch>
        </p:blipFill>
        <p:spPr>
          <a:xfrm>
            <a:off x="760500" y="1131725"/>
            <a:ext cx="7315200" cy="3571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did Indigenous People Need a Separate UN Treaty?</a:t>
            </a:r>
            <a:endParaRPr/>
          </a:p>
        </p:txBody>
      </p:sp>
      <p:sp>
        <p:nvSpPr>
          <p:cNvPr id="164" name="Google Shape;164;p28"/>
          <p:cNvSpPr txBox="1"/>
          <p:nvPr>
            <p:ph idx="1" type="body"/>
          </p:nvPr>
        </p:nvSpPr>
        <p:spPr>
          <a:xfrm>
            <a:off x="311700" y="2006250"/>
            <a:ext cx="8520600" cy="256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Those who did research on UNDRIP, what can you tell us about it?</a:t>
            </a:r>
            <a:endParaRPr/>
          </a:p>
          <a:p>
            <a:pPr indent="0" lvl="0" marL="0" rtl="0" algn="l">
              <a:spcBef>
                <a:spcPts val="160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Carlisle School in Pennsylvania</a:t>
            </a:r>
            <a:endParaRPr/>
          </a:p>
        </p:txBody>
      </p:sp>
      <p:sp>
        <p:nvSpPr>
          <p:cNvPr id="170" name="Google Shape;170;p2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Boarding school for native children 1879-1918</a:t>
            </a:r>
            <a:endParaRPr sz="2400"/>
          </a:p>
          <a:p>
            <a:pPr indent="0" lvl="0" marL="0" rtl="0" algn="l">
              <a:spcBef>
                <a:spcPts val="1600"/>
              </a:spcBef>
              <a:spcAft>
                <a:spcPts val="0"/>
              </a:spcAft>
              <a:buNone/>
            </a:pPr>
            <a:r>
              <a:rPr lang="en" sz="2400"/>
              <a:t>Believed that the only way to save native people in the Americas was to force them to assimilate to mainstream American culture</a:t>
            </a:r>
            <a:endParaRPr sz="2400"/>
          </a:p>
          <a:p>
            <a:pPr indent="0" lvl="0" marL="0" rtl="0" algn="l">
              <a:spcBef>
                <a:spcPts val="1600"/>
              </a:spcBef>
              <a:spcAft>
                <a:spcPts val="0"/>
              </a:spcAft>
              <a:buNone/>
            </a:pPr>
            <a:r>
              <a:rPr lang="en" sz="2400"/>
              <a:t>“Kill the Indian: Save the man”</a:t>
            </a:r>
            <a:endParaRPr sz="2400"/>
          </a:p>
          <a:p>
            <a:pPr indent="0" lvl="0" marL="0" rtl="0" algn="l">
              <a:spcBef>
                <a:spcPts val="1600"/>
              </a:spcBef>
              <a:spcAft>
                <a:spcPts val="1600"/>
              </a:spcAft>
              <a:buNone/>
            </a:pPr>
            <a:r>
              <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7" name="Google Shape;177;p30"/>
          <p:cNvPicPr preferRelativeResize="0"/>
          <p:nvPr/>
        </p:nvPicPr>
        <p:blipFill>
          <a:blip r:embed="rId3">
            <a:alphaModFix/>
          </a:blip>
          <a:stretch>
            <a:fillRect/>
          </a:stretch>
        </p:blipFill>
        <p:spPr>
          <a:xfrm>
            <a:off x="1311375" y="315625"/>
            <a:ext cx="6333725" cy="4672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4" name="Google Shape;184;p31"/>
          <p:cNvPicPr preferRelativeResize="0"/>
          <p:nvPr/>
        </p:nvPicPr>
        <p:blipFill>
          <a:blip r:embed="rId3">
            <a:alphaModFix/>
          </a:blip>
          <a:stretch>
            <a:fillRect/>
          </a:stretch>
        </p:blipFill>
        <p:spPr>
          <a:xfrm>
            <a:off x="1007775" y="109850"/>
            <a:ext cx="6818550" cy="4820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“Stolen Generations” in Australia</a:t>
            </a:r>
            <a:endParaRPr/>
          </a:p>
        </p:txBody>
      </p:sp>
      <p:sp>
        <p:nvSpPr>
          <p:cNvPr id="190" name="Google Shape;190;p3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Between 1910-1970, many aboriginal children were forcibly removed from their families and adopted by white Australian families to force assimilation onto the native people of Australia. </a:t>
            </a:r>
            <a:endParaRPr sz="2200"/>
          </a:p>
          <a:p>
            <a:pPr indent="0" lvl="0" marL="0" rtl="0" algn="l">
              <a:spcBef>
                <a:spcPts val="1600"/>
              </a:spcBef>
              <a:spcAft>
                <a:spcPts val="0"/>
              </a:spcAft>
              <a:buNone/>
            </a:pPr>
            <a:r>
              <a:rPr lang="en" sz="2200"/>
              <a:t>Similar practices in Canada and New Zealand.</a:t>
            </a:r>
            <a:endParaRPr sz="2200"/>
          </a:p>
          <a:p>
            <a:pPr indent="0" lvl="0" marL="0" rtl="0" algn="l">
              <a:spcBef>
                <a:spcPts val="1600"/>
              </a:spcBef>
              <a:spcAft>
                <a:spcPts val="0"/>
              </a:spcAft>
              <a:buNone/>
            </a:pPr>
            <a:r>
              <a:rPr lang="en" sz="2200"/>
              <a:t>I mention these four countries because these were four countries that refused to sign the UNDRIP initially.</a:t>
            </a:r>
            <a:endParaRPr sz="2200"/>
          </a:p>
          <a:p>
            <a:pPr indent="0" lvl="0" marL="0" rtl="0" algn="l">
              <a:spcBef>
                <a:spcPts val="1600"/>
              </a:spcBef>
              <a:spcAft>
                <a:spcPts val="1600"/>
              </a:spcAft>
              <a:buNone/>
            </a:pPr>
            <a:r>
              <a:t/>
            </a:r>
            <a:endParaRPr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7" name="Google Shape;197;p33"/>
          <p:cNvPicPr preferRelativeResize="0"/>
          <p:nvPr/>
        </p:nvPicPr>
        <p:blipFill>
          <a:blip r:embed="rId3">
            <a:alphaModFix/>
          </a:blip>
          <a:stretch>
            <a:fillRect/>
          </a:stretch>
        </p:blipFill>
        <p:spPr>
          <a:xfrm>
            <a:off x="251124" y="603599"/>
            <a:ext cx="8581175" cy="39087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did Indigenous People Need a Separate UN Treaty?</a:t>
            </a:r>
            <a:endParaRPr/>
          </a:p>
        </p:txBody>
      </p:sp>
      <p:sp>
        <p:nvSpPr>
          <p:cNvPr id="203" name="Google Shape;203;p34"/>
          <p:cNvSpPr txBox="1"/>
          <p:nvPr>
            <p:ph idx="1" type="body"/>
          </p:nvPr>
        </p:nvSpPr>
        <p:spPr>
          <a:xfrm>
            <a:off x="311700" y="1680875"/>
            <a:ext cx="8520600" cy="288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Part of the story is the fact that indigenous peoples have been targeted by many nation states and had their individual rights violated. </a:t>
            </a:r>
            <a:endParaRPr sz="2200"/>
          </a:p>
          <a:p>
            <a:pPr indent="0" lvl="0" marL="0" rtl="0" algn="l">
              <a:spcBef>
                <a:spcPts val="1600"/>
              </a:spcBef>
              <a:spcAft>
                <a:spcPts val="1600"/>
              </a:spcAft>
              <a:buNone/>
            </a:pPr>
            <a:r>
              <a:rPr lang="en" sz="2200"/>
              <a:t>In addition, the nature of many indigenous cultures does not fit with the western concept of individual rights. These groups wanted a document that explicitly addressed their concepts of “collective” rights.</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UNDRIP Article 1</a:t>
            </a:r>
            <a:endParaRPr/>
          </a:p>
        </p:txBody>
      </p:sp>
      <p:sp>
        <p:nvSpPr>
          <p:cNvPr id="209" name="Google Shape;209;p3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“Indigenous peoples have the right to the full enjoyment, </a:t>
            </a:r>
            <a:r>
              <a:rPr b="1" lang="en" sz="2400"/>
              <a:t>as a collective</a:t>
            </a:r>
            <a:r>
              <a:rPr lang="en" sz="2400"/>
              <a:t> or as individuals, of all human rights and fundamental freedoms as recognized in the Charter of the United Nations, the Universal Declaration of Human Rights and international human rights law.”</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UNDRIP Also Includes</a:t>
            </a:r>
            <a:endParaRPr/>
          </a:p>
        </p:txBody>
      </p:sp>
      <p:sp>
        <p:nvSpPr>
          <p:cNvPr id="215" name="Google Shape;215;p3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Rights of indigenous individuals and </a:t>
            </a:r>
            <a:r>
              <a:rPr b="1" lang="en" sz="2200"/>
              <a:t>people</a:t>
            </a:r>
            <a:r>
              <a:rPr lang="en" sz="2200"/>
              <a:t> to protect their culture through practices, languages, education, media, and religion.</a:t>
            </a:r>
            <a:endParaRPr sz="2200"/>
          </a:p>
          <a:p>
            <a:pPr indent="0" lvl="0" marL="0" rtl="0" algn="l">
              <a:spcBef>
                <a:spcPts val="1600"/>
              </a:spcBef>
              <a:spcAft>
                <a:spcPts val="0"/>
              </a:spcAft>
              <a:buNone/>
            </a:pPr>
            <a:r>
              <a:rPr lang="en" sz="2200"/>
              <a:t>Right to </a:t>
            </a:r>
            <a:r>
              <a:rPr b="1" lang="en" sz="2200"/>
              <a:t>collective</a:t>
            </a:r>
            <a:r>
              <a:rPr lang="en" sz="2200"/>
              <a:t> land ownership and self determination over what happens to their land and on their land.</a:t>
            </a:r>
            <a:endParaRPr sz="2200"/>
          </a:p>
          <a:p>
            <a:pPr indent="0" lvl="0" marL="0" rtl="0" algn="l">
              <a:spcBef>
                <a:spcPts val="1600"/>
              </a:spcBef>
              <a:spcAft>
                <a:spcPts val="0"/>
              </a:spcAft>
              <a:buNone/>
            </a:pPr>
            <a:r>
              <a:rPr lang="en" sz="2200"/>
              <a:t>These rights generally revolve around the rights of distinct groups to maintain a distinct identity and be free from harm at the hands of a more powerful government</a:t>
            </a:r>
            <a:endParaRPr sz="2200"/>
          </a:p>
          <a:p>
            <a:pPr indent="0" lvl="0" marL="0" rtl="0" algn="l">
              <a:spcBef>
                <a:spcPts val="1600"/>
              </a:spcBef>
              <a:spcAft>
                <a:spcPts val="1600"/>
              </a:spcAft>
              <a:buNone/>
            </a:pPr>
            <a:r>
              <a:t/>
            </a:r>
            <a:endParaRPr sz="22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Contrast these ideas with western individual concepts of land ownership?</a:t>
            </a:r>
            <a:endParaRPr/>
          </a:p>
        </p:txBody>
      </p:sp>
      <p:sp>
        <p:nvSpPr>
          <p:cNvPr id="221" name="Google Shape;221;p37"/>
          <p:cNvSpPr txBox="1"/>
          <p:nvPr>
            <p:ph idx="1" type="body"/>
          </p:nvPr>
        </p:nvSpPr>
        <p:spPr>
          <a:xfrm>
            <a:off x="311700" y="1834775"/>
            <a:ext cx="8520600" cy="2734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How do we think about private property? About moving from place to place? What is the relationship between place and identity?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28" name="Google Shape;228;p38"/>
          <p:cNvPicPr preferRelativeResize="0"/>
          <p:nvPr/>
        </p:nvPicPr>
        <p:blipFill>
          <a:blip r:embed="rId3">
            <a:alphaModFix/>
          </a:blip>
          <a:stretch>
            <a:fillRect/>
          </a:stretch>
        </p:blipFill>
        <p:spPr>
          <a:xfrm>
            <a:off x="1119987" y="0"/>
            <a:ext cx="6904025" cy="51434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5" name="Google Shape;235;p39"/>
          <p:cNvPicPr preferRelativeResize="0"/>
          <p:nvPr/>
        </p:nvPicPr>
        <p:blipFill>
          <a:blip r:embed="rId3">
            <a:alphaModFix/>
          </a:blip>
          <a:stretch>
            <a:fillRect/>
          </a:stretch>
        </p:blipFill>
        <p:spPr>
          <a:xfrm>
            <a:off x="1747325" y="-12"/>
            <a:ext cx="5469800" cy="49853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Cultural Survival: An Interview with Mark Camp</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1" name="Google Shape;241;p4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Mark Camp, Operations Director and now Interim Director of Cultural Survival, talks about the effort to support native peoples in their struggles around the world for their lands and their rights." id="242" name="Google Shape;242;p40" title="Cultural Survival: An Interview with Mark Camp">
            <a:hlinkClick r:id="rId3"/>
          </p:cNvPr>
          <p:cNvPicPr preferRelativeResize="0"/>
          <p:nvPr/>
        </p:nvPicPr>
        <p:blipFill>
          <a:blip r:embed="rId4">
            <a:alphaModFix/>
          </a:blip>
          <a:stretch>
            <a:fillRect/>
          </a:stretch>
        </p:blipFill>
        <p:spPr>
          <a:xfrm>
            <a:off x="2286000" y="120317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