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Lst>
  <p:sldSz cy="5143500" cx="9144000"/>
  <p:notesSz cx="6858000" cy="9144000"/>
  <p:embeddedFontLst>
    <p:embeddedFont>
      <p:font typeface="PT Sans Narrow"/>
      <p:regular r:id="rId26"/>
      <p:bold r:id="rId27"/>
    </p:embeddedFont>
    <p:embeddedFont>
      <p:font typeface="Open Sans"/>
      <p:regular r:id="rId28"/>
      <p:bold r:id="rId29"/>
      <p:italic r:id="rId30"/>
      <p:boldItalic r:id="rId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32D9C21-A6BA-4F5E-9048-136D4994DB30}">
  <a:tblStyle styleId="{A32D9C21-A6BA-4F5E-9048-136D4994DB30}"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font" Target="fonts/PTSansNarrow-regular.fntdata"/><Relationship Id="rId25" Type="http://schemas.openxmlformats.org/officeDocument/2006/relationships/slide" Target="slides/slide19.xml"/><Relationship Id="rId28" Type="http://schemas.openxmlformats.org/officeDocument/2006/relationships/font" Target="fonts/OpenSans-regular.fntdata"/><Relationship Id="rId27" Type="http://schemas.openxmlformats.org/officeDocument/2006/relationships/font" Target="fonts/PTSansNarrow-bold.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font" Target="fonts/OpenSans-bold.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OpenSans-boldItalic.fntdata"/><Relationship Id="rId30" Type="http://schemas.openxmlformats.org/officeDocument/2006/relationships/font" Target="fonts/OpenSans-italic.fnt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7538813ac1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7538813ac1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7538813ac1_0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7538813ac1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7538813ac1_0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7538813ac1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7538813ac1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7538813ac1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7538813ac1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7538813ac1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7538813a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7538813a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754198f433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754198f433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754198f433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754198f433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7538813ac1_0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7538813ac1_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7538813ac1_0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7538813ac1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7538813ac1_0_1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7538813ac1_0_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754198f433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754198f433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754198f433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754198f433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754198f433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 name="Google Shape;155;g754198f433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7538813ac1_0_1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7538813ac1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845eacecb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845eacecb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7538813ac1_0_1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7538813ac1_0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754198f433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754198f433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cxnSp>
        <p:nvCxnSpPr>
          <p:cNvPr id="10" name="Google Shape;10;p2"/>
          <p:cNvCxnSpPr/>
          <p:nvPr/>
        </p:nvCxnSpPr>
        <p:spPr>
          <a:xfrm>
            <a:off x="7007735" y="3176888"/>
            <a:ext cx="562200" cy="0"/>
          </a:xfrm>
          <a:prstGeom prst="straightConnector1">
            <a:avLst/>
          </a:prstGeom>
          <a:noFill/>
          <a:ln cap="flat" cmpd="sng" w="76200">
            <a:solidFill>
              <a:schemeClr val="lt2"/>
            </a:solidFill>
            <a:prstDash val="solid"/>
            <a:round/>
            <a:headEnd len="sm" w="sm" type="none"/>
            <a:tailEnd len="sm" w="sm" type="none"/>
          </a:ln>
        </p:spPr>
      </p:cxnSp>
      <p:cxnSp>
        <p:nvCxnSpPr>
          <p:cNvPr id="11" name="Google Shape;11;p2"/>
          <p:cNvCxnSpPr/>
          <p:nvPr/>
        </p:nvCxnSpPr>
        <p:spPr>
          <a:xfrm>
            <a:off x="1575035" y="3158252"/>
            <a:ext cx="562200" cy="0"/>
          </a:xfrm>
          <a:prstGeom prst="straightConnector1">
            <a:avLst/>
          </a:prstGeom>
          <a:noFill/>
          <a:ln cap="flat" cmpd="sng" w="76200">
            <a:solidFill>
              <a:schemeClr val="lt2"/>
            </a:solidFill>
            <a:prstDash val="solid"/>
            <a:round/>
            <a:headEnd len="sm" w="sm" type="none"/>
            <a:tailEnd len="sm" w="sm" type="none"/>
          </a:ln>
        </p:spPr>
      </p:cxnSp>
      <p:grpSp>
        <p:nvGrpSpPr>
          <p:cNvPr id="12" name="Google Shape;12;p2"/>
          <p:cNvGrpSpPr/>
          <p:nvPr/>
        </p:nvGrpSpPr>
        <p:grpSpPr>
          <a:xfrm>
            <a:off x="1004144" y="1022025"/>
            <a:ext cx="7136668" cy="152400"/>
            <a:chOff x="1346429" y="1011300"/>
            <a:chExt cx="6452100" cy="152400"/>
          </a:xfrm>
        </p:grpSpPr>
        <p:cxnSp>
          <p:nvCxnSpPr>
            <p:cNvPr id="13" name="Google Shape;13;p2"/>
            <p:cNvCxnSpPr/>
            <p:nvPr/>
          </p:nvCxnSpPr>
          <p:spPr>
            <a:xfrm rot="10800000">
              <a:off x="1346429" y="1011300"/>
              <a:ext cx="6452100" cy="0"/>
            </a:xfrm>
            <a:prstGeom prst="straightConnector1">
              <a:avLst/>
            </a:prstGeom>
            <a:noFill/>
            <a:ln cap="flat" cmpd="sng" w="76200">
              <a:solidFill>
                <a:schemeClr val="accent3"/>
              </a:solidFill>
              <a:prstDash val="solid"/>
              <a:round/>
              <a:headEnd len="sm" w="sm" type="none"/>
              <a:tailEnd len="sm" w="sm" type="none"/>
            </a:ln>
          </p:spPr>
        </p:cxnSp>
        <p:cxnSp>
          <p:nvCxnSpPr>
            <p:cNvPr id="14" name="Google Shape;14;p2"/>
            <p:cNvCxnSpPr/>
            <p:nvPr/>
          </p:nvCxnSpPr>
          <p:spPr>
            <a:xfrm rot="10800000">
              <a:off x="1346429" y="1163700"/>
              <a:ext cx="6452100" cy="0"/>
            </a:xfrm>
            <a:prstGeom prst="straightConnector1">
              <a:avLst/>
            </a:prstGeom>
            <a:noFill/>
            <a:ln cap="flat" cmpd="sng" w="9525">
              <a:solidFill>
                <a:schemeClr val="accent3"/>
              </a:solidFill>
              <a:prstDash val="solid"/>
              <a:round/>
              <a:headEnd len="sm" w="sm" type="none"/>
              <a:tailEnd len="sm" w="sm" type="none"/>
            </a:ln>
          </p:spPr>
        </p:cxnSp>
      </p:grpSp>
      <p:grpSp>
        <p:nvGrpSpPr>
          <p:cNvPr id="15" name="Google Shape;15;p2"/>
          <p:cNvGrpSpPr/>
          <p:nvPr/>
        </p:nvGrpSpPr>
        <p:grpSpPr>
          <a:xfrm>
            <a:off x="1004151" y="3969100"/>
            <a:ext cx="7136668" cy="152400"/>
            <a:chOff x="1346435" y="3969088"/>
            <a:chExt cx="6452100" cy="152400"/>
          </a:xfrm>
        </p:grpSpPr>
        <p:cxnSp>
          <p:nvCxnSpPr>
            <p:cNvPr id="16" name="Google Shape;16;p2"/>
            <p:cNvCxnSpPr/>
            <p:nvPr/>
          </p:nvCxnSpPr>
          <p:spPr>
            <a:xfrm>
              <a:off x="1346435" y="4121488"/>
              <a:ext cx="6452100" cy="0"/>
            </a:xfrm>
            <a:prstGeom prst="straightConnector1">
              <a:avLst/>
            </a:prstGeom>
            <a:noFill/>
            <a:ln cap="flat" cmpd="sng" w="76200">
              <a:solidFill>
                <a:schemeClr val="accent3"/>
              </a:solidFill>
              <a:prstDash val="solid"/>
              <a:round/>
              <a:headEnd len="sm" w="sm" type="none"/>
              <a:tailEnd len="sm" w="sm" type="none"/>
            </a:ln>
          </p:spPr>
        </p:cxnSp>
        <p:cxnSp>
          <p:nvCxnSpPr>
            <p:cNvPr id="17" name="Google Shape;17;p2"/>
            <p:cNvCxnSpPr/>
            <p:nvPr/>
          </p:nvCxnSpPr>
          <p:spPr>
            <a:xfrm>
              <a:off x="1346435" y="3969088"/>
              <a:ext cx="6452100" cy="0"/>
            </a:xfrm>
            <a:prstGeom prst="straightConnector1">
              <a:avLst/>
            </a:prstGeom>
            <a:noFill/>
            <a:ln cap="flat" cmpd="sng" w="9525">
              <a:solidFill>
                <a:schemeClr val="accent3"/>
              </a:solidFill>
              <a:prstDash val="solid"/>
              <a:round/>
              <a:headEnd len="sm" w="sm" type="none"/>
              <a:tailEnd len="sm" w="sm" type="none"/>
            </a:ln>
          </p:spPr>
        </p:cxnSp>
      </p:grpSp>
      <p:sp>
        <p:nvSpPr>
          <p:cNvPr id="18" name="Google Shape;18;p2"/>
          <p:cNvSpPr txBox="1"/>
          <p:nvPr>
            <p:ph type="ctrTitle"/>
          </p:nvPr>
        </p:nvSpPr>
        <p:spPr>
          <a:xfrm>
            <a:off x="1004150" y="1751764"/>
            <a:ext cx="7136700" cy="1022400"/>
          </a:xfrm>
          <a:prstGeom prst="rect">
            <a:avLst/>
          </a:prstGeom>
        </p:spPr>
        <p:txBody>
          <a:bodyPr anchorCtr="0" anchor="b" bIns="91425" lIns="91425" spcFirstLastPara="1" rIns="91425" wrap="square" tIns="91425">
            <a:no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p:txBody>
      </p:sp>
      <p:sp>
        <p:nvSpPr>
          <p:cNvPr id="19" name="Google Shape;19;p2"/>
          <p:cNvSpPr txBox="1"/>
          <p:nvPr>
            <p:ph idx="1" type="subTitle"/>
          </p:nvPr>
        </p:nvSpPr>
        <p:spPr>
          <a:xfrm>
            <a:off x="2137225" y="2850039"/>
            <a:ext cx="48705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20" name="Google Shape;20;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1" name="Shape 21"/>
        <p:cNvGrpSpPr/>
        <p:nvPr/>
      </p:nvGrpSpPr>
      <p:grpSpPr>
        <a:xfrm>
          <a:off x="0" y="0"/>
          <a:ext cx="0" cy="0"/>
          <a:chOff x="0" y="0"/>
          <a:chExt cx="0" cy="0"/>
        </a:xfrm>
      </p:grpSpPr>
      <p:sp>
        <p:nvSpPr>
          <p:cNvPr id="22" name="Google Shape;22;p3"/>
          <p:cNvSpPr/>
          <p:nvPr/>
        </p:nvSpPr>
        <p:spPr>
          <a:xfrm>
            <a:off x="-50" y="2571900"/>
            <a:ext cx="9144000" cy="25716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txBox="1"/>
          <p:nvPr>
            <p:ph type="title"/>
          </p:nvPr>
        </p:nvSpPr>
        <p:spPr>
          <a:xfrm>
            <a:off x="311700" y="814800"/>
            <a:ext cx="8571300" cy="9420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a:lvl1pPr>
            <a:lvl2pPr lvl="1" algn="ctr">
              <a:spcBef>
                <a:spcPts val="0"/>
              </a:spcBef>
              <a:spcAft>
                <a:spcPts val="0"/>
              </a:spcAft>
              <a:buSzPts val="3600"/>
              <a:buNone/>
              <a:defRPr/>
            </a:lvl2pPr>
            <a:lvl3pPr lvl="2" algn="ctr">
              <a:spcBef>
                <a:spcPts val="0"/>
              </a:spcBef>
              <a:spcAft>
                <a:spcPts val="0"/>
              </a:spcAft>
              <a:buSzPts val="3600"/>
              <a:buNone/>
              <a:defRPr/>
            </a:lvl3pPr>
            <a:lvl4pPr lvl="3" algn="ctr">
              <a:spcBef>
                <a:spcPts val="0"/>
              </a:spcBef>
              <a:spcAft>
                <a:spcPts val="0"/>
              </a:spcAft>
              <a:buSzPts val="3600"/>
              <a:buNone/>
              <a:defRPr/>
            </a:lvl4pPr>
            <a:lvl5pPr lvl="4" algn="ctr">
              <a:spcBef>
                <a:spcPts val="0"/>
              </a:spcBef>
              <a:spcAft>
                <a:spcPts val="0"/>
              </a:spcAft>
              <a:buSzPts val="3600"/>
              <a:buNone/>
              <a:defRPr/>
            </a:lvl5pPr>
            <a:lvl6pPr lvl="5" algn="ctr">
              <a:spcBef>
                <a:spcPts val="0"/>
              </a:spcBef>
              <a:spcAft>
                <a:spcPts val="0"/>
              </a:spcAft>
              <a:buSzPts val="3600"/>
              <a:buNone/>
              <a:defRPr/>
            </a:lvl6pPr>
            <a:lvl7pPr lvl="6" algn="ctr">
              <a:spcBef>
                <a:spcPts val="0"/>
              </a:spcBef>
              <a:spcAft>
                <a:spcPts val="0"/>
              </a:spcAft>
              <a:buSzPts val="3600"/>
              <a:buNone/>
              <a:defRPr/>
            </a:lvl7pPr>
            <a:lvl8pPr lvl="7" algn="ctr">
              <a:spcBef>
                <a:spcPts val="0"/>
              </a:spcBef>
              <a:spcAft>
                <a:spcPts val="0"/>
              </a:spcAft>
              <a:buSzPts val="3600"/>
              <a:buNone/>
              <a:defRPr/>
            </a:lvl8pPr>
            <a:lvl9pPr lvl="8" algn="ctr">
              <a:spcBef>
                <a:spcPts val="0"/>
              </a:spcBef>
              <a:spcAft>
                <a:spcPts val="0"/>
              </a:spcAft>
              <a:buSzPts val="3600"/>
              <a:buNone/>
              <a:defRPr/>
            </a:lvl9pPr>
          </a:lstStyle>
          <a:p/>
        </p:txBody>
      </p:sp>
      <p:sp>
        <p:nvSpPr>
          <p:cNvPr id="24" name="Google Shape;24;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5" name="Shape 25"/>
        <p:cNvGrpSpPr/>
        <p:nvPr/>
      </p:nvGrpSpPr>
      <p:grpSpPr>
        <a:xfrm>
          <a:off x="0" y="0"/>
          <a:ext cx="0" cy="0"/>
          <a:chOff x="0" y="0"/>
          <a:chExt cx="0" cy="0"/>
        </a:xfrm>
      </p:grpSpPr>
      <p:sp>
        <p:nvSpPr>
          <p:cNvPr id="26" name="Google Shape;26;p4"/>
          <p:cNvSpPr/>
          <p:nvPr/>
        </p:nvSpPr>
        <p:spPr>
          <a:xfrm>
            <a:off x="-75" y="5045700"/>
            <a:ext cx="9144000" cy="978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4"/>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28" name="Google Shape;28;p4"/>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9" name="Google Shape;2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0" name="Shape 30"/>
        <p:cNvGrpSpPr/>
        <p:nvPr/>
      </p:nvGrpSpPr>
      <p:grpSpPr>
        <a:xfrm>
          <a:off x="0" y="0"/>
          <a:ext cx="0" cy="0"/>
          <a:chOff x="0" y="0"/>
          <a:chExt cx="0" cy="0"/>
        </a:xfrm>
      </p:grpSpPr>
      <p:sp>
        <p:nvSpPr>
          <p:cNvPr id="31" name="Google Shape;31;p5"/>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32" name="Google Shape;32;p5"/>
          <p:cNvSpPr txBox="1"/>
          <p:nvPr>
            <p:ph idx="1" type="body"/>
          </p:nvPr>
        </p:nvSpPr>
        <p:spPr>
          <a:xfrm>
            <a:off x="311700" y="1266175"/>
            <a:ext cx="3999900" cy="33027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3" name="Google Shape;33;p5"/>
          <p:cNvSpPr txBox="1"/>
          <p:nvPr>
            <p:ph idx="2" type="body"/>
          </p:nvPr>
        </p:nvSpPr>
        <p:spPr>
          <a:xfrm>
            <a:off x="4832400" y="1266175"/>
            <a:ext cx="3999900" cy="33027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4" name="Google Shape;3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5" name="Shape 35"/>
        <p:cNvGrpSpPr/>
        <p:nvPr/>
      </p:nvGrpSpPr>
      <p:grpSpPr>
        <a:xfrm>
          <a:off x="0" y="0"/>
          <a:ext cx="0" cy="0"/>
          <a:chOff x="0" y="0"/>
          <a:chExt cx="0" cy="0"/>
        </a:xfrm>
      </p:grpSpPr>
      <p:sp>
        <p:nvSpPr>
          <p:cNvPr id="36" name="Google Shape;36;p6"/>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37" name="Google Shape;3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8" name="Shape 38"/>
        <p:cNvGrpSpPr/>
        <p:nvPr/>
      </p:nvGrpSpPr>
      <p:grpSpPr>
        <a:xfrm>
          <a:off x="0" y="0"/>
          <a:ext cx="0" cy="0"/>
          <a:chOff x="0" y="0"/>
          <a:chExt cx="0" cy="0"/>
        </a:xfrm>
      </p:grpSpPr>
      <p:sp>
        <p:nvSpPr>
          <p:cNvPr id="39" name="Google Shape;3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0" name="Google Shape;4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41" name="Google Shape;4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6"/>
        </a:solidFill>
      </p:bgPr>
    </p:bg>
    <p:spTree>
      <p:nvGrpSpPr>
        <p:cNvPr id="42" name="Shape 42"/>
        <p:cNvGrpSpPr/>
        <p:nvPr/>
      </p:nvGrpSpPr>
      <p:grpSpPr>
        <a:xfrm>
          <a:off x="0" y="0"/>
          <a:ext cx="0" cy="0"/>
          <a:chOff x="0" y="0"/>
          <a:chExt cx="0" cy="0"/>
        </a:xfrm>
      </p:grpSpPr>
      <p:sp>
        <p:nvSpPr>
          <p:cNvPr id="43" name="Google Shape;43;p8"/>
          <p:cNvSpPr txBox="1"/>
          <p:nvPr>
            <p:ph type="title"/>
          </p:nvPr>
        </p:nvSpPr>
        <p:spPr>
          <a:xfrm>
            <a:off x="490250" y="526350"/>
            <a:ext cx="5613600" cy="40908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5400"/>
              <a:buNone/>
              <a:defRPr b="0" sz="5400">
                <a:solidFill>
                  <a:schemeClr val="dk2"/>
                </a:solidFill>
              </a:defRPr>
            </a:lvl1pPr>
            <a:lvl2pPr lvl="1">
              <a:spcBef>
                <a:spcPts val="0"/>
              </a:spcBef>
              <a:spcAft>
                <a:spcPts val="0"/>
              </a:spcAft>
              <a:buClr>
                <a:schemeClr val="dk2"/>
              </a:buClr>
              <a:buSzPts val="5400"/>
              <a:buNone/>
              <a:defRPr b="0" sz="5400">
                <a:solidFill>
                  <a:schemeClr val="dk2"/>
                </a:solidFill>
              </a:defRPr>
            </a:lvl2pPr>
            <a:lvl3pPr lvl="2">
              <a:spcBef>
                <a:spcPts val="0"/>
              </a:spcBef>
              <a:spcAft>
                <a:spcPts val="0"/>
              </a:spcAft>
              <a:buClr>
                <a:schemeClr val="dk2"/>
              </a:buClr>
              <a:buSzPts val="5400"/>
              <a:buNone/>
              <a:defRPr b="0" sz="5400">
                <a:solidFill>
                  <a:schemeClr val="dk2"/>
                </a:solidFill>
              </a:defRPr>
            </a:lvl3pPr>
            <a:lvl4pPr lvl="3">
              <a:spcBef>
                <a:spcPts val="0"/>
              </a:spcBef>
              <a:spcAft>
                <a:spcPts val="0"/>
              </a:spcAft>
              <a:buClr>
                <a:schemeClr val="dk2"/>
              </a:buClr>
              <a:buSzPts val="5400"/>
              <a:buNone/>
              <a:defRPr b="0" sz="5400">
                <a:solidFill>
                  <a:schemeClr val="dk2"/>
                </a:solidFill>
              </a:defRPr>
            </a:lvl4pPr>
            <a:lvl5pPr lvl="4">
              <a:spcBef>
                <a:spcPts val="0"/>
              </a:spcBef>
              <a:spcAft>
                <a:spcPts val="0"/>
              </a:spcAft>
              <a:buClr>
                <a:schemeClr val="dk2"/>
              </a:buClr>
              <a:buSzPts val="5400"/>
              <a:buNone/>
              <a:defRPr b="0" sz="5400">
                <a:solidFill>
                  <a:schemeClr val="dk2"/>
                </a:solidFill>
              </a:defRPr>
            </a:lvl5pPr>
            <a:lvl6pPr lvl="5">
              <a:spcBef>
                <a:spcPts val="0"/>
              </a:spcBef>
              <a:spcAft>
                <a:spcPts val="0"/>
              </a:spcAft>
              <a:buClr>
                <a:schemeClr val="dk2"/>
              </a:buClr>
              <a:buSzPts val="5400"/>
              <a:buNone/>
              <a:defRPr b="0" sz="5400">
                <a:solidFill>
                  <a:schemeClr val="dk2"/>
                </a:solidFill>
              </a:defRPr>
            </a:lvl6pPr>
            <a:lvl7pPr lvl="6">
              <a:spcBef>
                <a:spcPts val="0"/>
              </a:spcBef>
              <a:spcAft>
                <a:spcPts val="0"/>
              </a:spcAft>
              <a:buClr>
                <a:schemeClr val="dk2"/>
              </a:buClr>
              <a:buSzPts val="5400"/>
              <a:buNone/>
              <a:defRPr b="0" sz="5400">
                <a:solidFill>
                  <a:schemeClr val="dk2"/>
                </a:solidFill>
              </a:defRPr>
            </a:lvl7pPr>
            <a:lvl8pPr lvl="7">
              <a:spcBef>
                <a:spcPts val="0"/>
              </a:spcBef>
              <a:spcAft>
                <a:spcPts val="0"/>
              </a:spcAft>
              <a:buClr>
                <a:schemeClr val="dk2"/>
              </a:buClr>
              <a:buSzPts val="5400"/>
              <a:buNone/>
              <a:defRPr b="0" sz="5400">
                <a:solidFill>
                  <a:schemeClr val="dk2"/>
                </a:solidFill>
              </a:defRPr>
            </a:lvl8pPr>
            <a:lvl9pPr lvl="8">
              <a:spcBef>
                <a:spcPts val="0"/>
              </a:spcBef>
              <a:spcAft>
                <a:spcPts val="0"/>
              </a:spcAft>
              <a:buClr>
                <a:schemeClr val="dk2"/>
              </a:buClr>
              <a:buSzPts val="5400"/>
              <a:buNone/>
              <a:defRPr b="0" sz="5400">
                <a:solidFill>
                  <a:schemeClr val="dk2"/>
                </a:solidFill>
              </a:defRPr>
            </a:lvl9pPr>
          </a:lstStyle>
          <a:p/>
        </p:txBody>
      </p:sp>
      <p:sp>
        <p:nvSpPr>
          <p:cNvPr id="44" name="Google Shape;4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5" name="Shape 45"/>
        <p:cNvGrpSpPr/>
        <p:nvPr/>
      </p:nvGrpSpPr>
      <p:grpSpPr>
        <a:xfrm>
          <a:off x="0" y="0"/>
          <a:ext cx="0" cy="0"/>
          <a:chOff x="0" y="0"/>
          <a:chExt cx="0" cy="0"/>
        </a:xfrm>
      </p:grpSpPr>
      <p:sp>
        <p:nvSpPr>
          <p:cNvPr id="46" name="Google Shape;46;p9"/>
          <p:cNvSpPr/>
          <p:nvPr/>
        </p:nvSpPr>
        <p:spPr>
          <a:xfrm>
            <a:off x="4572000" y="0"/>
            <a:ext cx="4572000" cy="51435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7" name="Google Shape;47;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8" name="Google Shape;48;p9"/>
          <p:cNvSpPr txBox="1"/>
          <p:nvPr>
            <p:ph type="title"/>
          </p:nvPr>
        </p:nvSpPr>
        <p:spPr>
          <a:xfrm>
            <a:off x="265500" y="1039675"/>
            <a:ext cx="4045200" cy="16758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9" name="Google Shape;49;p9"/>
          <p:cNvSpPr txBox="1"/>
          <p:nvPr>
            <p:ph idx="1" type="subTitle"/>
          </p:nvPr>
        </p:nvSpPr>
        <p:spPr>
          <a:xfrm>
            <a:off x="265500" y="27268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0" name="Google Shape;50;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51" name="Google Shape;51;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2" name="Shape 52"/>
        <p:cNvGrpSpPr/>
        <p:nvPr/>
      </p:nvGrpSpPr>
      <p:grpSpPr>
        <a:xfrm>
          <a:off x="0" y="0"/>
          <a:ext cx="0" cy="0"/>
          <a:chOff x="0" y="0"/>
          <a:chExt cx="0" cy="0"/>
        </a:xfrm>
      </p:grpSpPr>
      <p:sp>
        <p:nvSpPr>
          <p:cNvPr id="53" name="Google Shape;53;p10"/>
          <p:cNvSpPr txBox="1"/>
          <p:nvPr>
            <p:ph idx="1" type="body"/>
          </p:nvPr>
        </p:nvSpPr>
        <p:spPr>
          <a:xfrm>
            <a:off x="311700" y="4230725"/>
            <a:ext cx="5998800" cy="5988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2400"/>
              <a:buFont typeface="PT Sans Narrow"/>
              <a:buNone/>
              <a:defRPr sz="2400">
                <a:latin typeface="PT Sans Narrow"/>
                <a:ea typeface="PT Sans Narrow"/>
                <a:cs typeface="PT Sans Narrow"/>
                <a:sym typeface="PT Sans Narrow"/>
              </a:defRPr>
            </a:lvl1pPr>
          </a:lstStyle>
          <a:p/>
        </p:txBody>
      </p:sp>
      <p:sp>
        <p:nvSpPr>
          <p:cNvPr id="54" name="Google Shape;54;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5" name="Shape 55"/>
        <p:cNvGrpSpPr/>
        <p:nvPr/>
      </p:nvGrpSpPr>
      <p:grpSpPr>
        <a:xfrm>
          <a:off x="0" y="0"/>
          <a:ext cx="0" cy="0"/>
          <a:chOff x="0" y="0"/>
          <a:chExt cx="0" cy="0"/>
        </a:xfrm>
      </p:grpSpPr>
      <p:sp>
        <p:nvSpPr>
          <p:cNvPr id="56" name="Google Shape;56;p11"/>
          <p:cNvSpPr/>
          <p:nvPr/>
        </p:nvSpPr>
        <p:spPr>
          <a:xfrm>
            <a:off x="-75"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1"/>
          <p:cNvSpPr txBox="1"/>
          <p:nvPr>
            <p:ph hasCustomPrompt="1" type="title"/>
          </p:nvPr>
        </p:nvSpPr>
        <p:spPr>
          <a:xfrm>
            <a:off x="311700" y="1304850"/>
            <a:ext cx="8520600" cy="15384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accent3"/>
              </a:buClr>
              <a:buSzPts val="13000"/>
              <a:buNone/>
              <a:defRPr sz="13000">
                <a:solidFill>
                  <a:schemeClr val="accent3"/>
                </a:solidFill>
              </a:defRPr>
            </a:lvl1pPr>
            <a:lvl2pPr lvl="1" algn="ctr">
              <a:spcBef>
                <a:spcPts val="0"/>
              </a:spcBef>
              <a:spcAft>
                <a:spcPts val="0"/>
              </a:spcAft>
              <a:buClr>
                <a:schemeClr val="accent3"/>
              </a:buClr>
              <a:buSzPts val="13000"/>
              <a:buNone/>
              <a:defRPr sz="13000">
                <a:solidFill>
                  <a:schemeClr val="accent3"/>
                </a:solidFill>
              </a:defRPr>
            </a:lvl2pPr>
            <a:lvl3pPr lvl="2" algn="ctr">
              <a:spcBef>
                <a:spcPts val="0"/>
              </a:spcBef>
              <a:spcAft>
                <a:spcPts val="0"/>
              </a:spcAft>
              <a:buClr>
                <a:schemeClr val="accent3"/>
              </a:buClr>
              <a:buSzPts val="13000"/>
              <a:buNone/>
              <a:defRPr sz="13000">
                <a:solidFill>
                  <a:schemeClr val="accent3"/>
                </a:solidFill>
              </a:defRPr>
            </a:lvl3pPr>
            <a:lvl4pPr lvl="3" algn="ctr">
              <a:spcBef>
                <a:spcPts val="0"/>
              </a:spcBef>
              <a:spcAft>
                <a:spcPts val="0"/>
              </a:spcAft>
              <a:buClr>
                <a:schemeClr val="accent3"/>
              </a:buClr>
              <a:buSzPts val="13000"/>
              <a:buNone/>
              <a:defRPr sz="13000">
                <a:solidFill>
                  <a:schemeClr val="accent3"/>
                </a:solidFill>
              </a:defRPr>
            </a:lvl4pPr>
            <a:lvl5pPr lvl="4" algn="ctr">
              <a:spcBef>
                <a:spcPts val="0"/>
              </a:spcBef>
              <a:spcAft>
                <a:spcPts val="0"/>
              </a:spcAft>
              <a:buClr>
                <a:schemeClr val="accent3"/>
              </a:buClr>
              <a:buSzPts val="13000"/>
              <a:buNone/>
              <a:defRPr sz="13000">
                <a:solidFill>
                  <a:schemeClr val="accent3"/>
                </a:solidFill>
              </a:defRPr>
            </a:lvl5pPr>
            <a:lvl6pPr lvl="5" algn="ctr">
              <a:spcBef>
                <a:spcPts val="0"/>
              </a:spcBef>
              <a:spcAft>
                <a:spcPts val="0"/>
              </a:spcAft>
              <a:buClr>
                <a:schemeClr val="accent3"/>
              </a:buClr>
              <a:buSzPts val="13000"/>
              <a:buNone/>
              <a:defRPr sz="13000">
                <a:solidFill>
                  <a:schemeClr val="accent3"/>
                </a:solidFill>
              </a:defRPr>
            </a:lvl6pPr>
            <a:lvl7pPr lvl="6" algn="ctr">
              <a:spcBef>
                <a:spcPts val="0"/>
              </a:spcBef>
              <a:spcAft>
                <a:spcPts val="0"/>
              </a:spcAft>
              <a:buClr>
                <a:schemeClr val="accent3"/>
              </a:buClr>
              <a:buSzPts val="13000"/>
              <a:buNone/>
              <a:defRPr sz="13000">
                <a:solidFill>
                  <a:schemeClr val="accent3"/>
                </a:solidFill>
              </a:defRPr>
            </a:lvl7pPr>
            <a:lvl8pPr lvl="7" algn="ctr">
              <a:spcBef>
                <a:spcPts val="0"/>
              </a:spcBef>
              <a:spcAft>
                <a:spcPts val="0"/>
              </a:spcAft>
              <a:buClr>
                <a:schemeClr val="accent3"/>
              </a:buClr>
              <a:buSzPts val="13000"/>
              <a:buNone/>
              <a:defRPr sz="13000">
                <a:solidFill>
                  <a:schemeClr val="accent3"/>
                </a:solidFill>
              </a:defRPr>
            </a:lvl8pPr>
            <a:lvl9pPr lvl="8" algn="ctr">
              <a:spcBef>
                <a:spcPts val="0"/>
              </a:spcBef>
              <a:spcAft>
                <a:spcPts val="0"/>
              </a:spcAft>
              <a:buClr>
                <a:schemeClr val="accent3"/>
              </a:buClr>
              <a:buSzPts val="13000"/>
              <a:buNone/>
              <a:defRPr sz="13000">
                <a:solidFill>
                  <a:schemeClr val="accent3"/>
                </a:solidFill>
              </a:defRPr>
            </a:lvl9pPr>
          </a:lstStyle>
          <a:p>
            <a:r>
              <a:t>xx%</a:t>
            </a:r>
          </a:p>
        </p:txBody>
      </p:sp>
      <p:sp>
        <p:nvSpPr>
          <p:cNvPr id="58" name="Google Shape;58;p11"/>
          <p:cNvSpPr txBox="1"/>
          <p:nvPr>
            <p:ph idx="1" type="body"/>
          </p:nvPr>
        </p:nvSpPr>
        <p:spPr>
          <a:xfrm>
            <a:off x="311700" y="2995650"/>
            <a:ext cx="8520600" cy="10716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59" name="Google Shape;59;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0" name="Shape 60"/>
        <p:cNvGrpSpPr/>
        <p:nvPr/>
      </p:nvGrpSpPr>
      <p:grpSpPr>
        <a:xfrm>
          <a:off x="0" y="0"/>
          <a:ext cx="0" cy="0"/>
          <a:chOff x="0" y="0"/>
          <a:chExt cx="0" cy="0"/>
        </a:xfrm>
      </p:grpSpPr>
      <p:sp>
        <p:nvSpPr>
          <p:cNvPr id="61" name="Google Shape;61;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tropic">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1pPr>
            <a:lvl2pPr lvl="1">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2pPr>
            <a:lvl3pPr lvl="2">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3pPr>
            <a:lvl4pPr lvl="3">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4pPr>
            <a:lvl5pPr lvl="4">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5pPr>
            <a:lvl6pPr lvl="5">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6pPr>
            <a:lvl7pPr lvl="6">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7pPr>
            <a:lvl8pPr lvl="7">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8pPr>
            <a:lvl9pPr lvl="8">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9pPr>
          </a:lstStyle>
          <a:p/>
        </p:txBody>
      </p:sp>
      <p:sp>
        <p:nvSpPr>
          <p:cNvPr id="7" name="Google Shape;7;p1"/>
          <p:cNvSpPr txBox="1"/>
          <p:nvPr>
            <p:ph idx="1" type="body"/>
          </p:nvPr>
        </p:nvSpPr>
        <p:spPr>
          <a:xfrm>
            <a:off x="311700" y="1266325"/>
            <a:ext cx="8520600" cy="33027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1pPr>
            <a:lvl2pPr indent="-317500" lvl="1" marL="9144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2pPr>
            <a:lvl3pPr indent="-317500" lvl="2" marL="13716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3pPr>
            <a:lvl4pPr indent="-317500" lvl="3" marL="18288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4pPr>
            <a:lvl5pPr indent="-317500" lvl="4" marL="22860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5pPr>
            <a:lvl6pPr indent="-317500" lvl="5" marL="27432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6pPr>
            <a:lvl7pPr indent="-317500" lvl="6" marL="32004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7pPr>
            <a:lvl8pPr indent="-317500" lvl="7" marL="36576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8pPr>
            <a:lvl9pPr indent="-317500" lvl="8" marL="4114800">
              <a:lnSpc>
                <a:spcPct val="115000"/>
              </a:lnSpc>
              <a:spcBef>
                <a:spcPts val="1600"/>
              </a:spcBef>
              <a:spcAft>
                <a:spcPts val="1600"/>
              </a:spcAft>
              <a:buClr>
                <a:schemeClr val="dk2"/>
              </a:buClr>
              <a:buSzPts val="1400"/>
              <a:buFont typeface="Open Sans"/>
              <a:buChar char="■"/>
              <a:defRPr>
                <a:solidFill>
                  <a:schemeClr val="dk2"/>
                </a:solidFill>
                <a:latin typeface="Open Sans"/>
                <a:ea typeface="Open Sans"/>
                <a:cs typeface="Open Sans"/>
                <a:sym typeface="Open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latin typeface="Open Sans"/>
                <a:ea typeface="Open Sans"/>
                <a:cs typeface="Open Sans"/>
                <a:sym typeface="Open Sans"/>
              </a:defRPr>
            </a:lvl1pPr>
            <a:lvl2pPr lvl="1" algn="r">
              <a:buNone/>
              <a:defRPr sz="1000">
                <a:solidFill>
                  <a:schemeClr val="dk2"/>
                </a:solidFill>
                <a:latin typeface="Open Sans"/>
                <a:ea typeface="Open Sans"/>
                <a:cs typeface="Open Sans"/>
                <a:sym typeface="Open Sans"/>
              </a:defRPr>
            </a:lvl2pPr>
            <a:lvl3pPr lvl="2" algn="r">
              <a:buNone/>
              <a:defRPr sz="1000">
                <a:solidFill>
                  <a:schemeClr val="dk2"/>
                </a:solidFill>
                <a:latin typeface="Open Sans"/>
                <a:ea typeface="Open Sans"/>
                <a:cs typeface="Open Sans"/>
                <a:sym typeface="Open Sans"/>
              </a:defRPr>
            </a:lvl3pPr>
            <a:lvl4pPr lvl="3" algn="r">
              <a:buNone/>
              <a:defRPr sz="1000">
                <a:solidFill>
                  <a:schemeClr val="dk2"/>
                </a:solidFill>
                <a:latin typeface="Open Sans"/>
                <a:ea typeface="Open Sans"/>
                <a:cs typeface="Open Sans"/>
                <a:sym typeface="Open Sans"/>
              </a:defRPr>
            </a:lvl4pPr>
            <a:lvl5pPr lvl="4" algn="r">
              <a:buNone/>
              <a:defRPr sz="1000">
                <a:solidFill>
                  <a:schemeClr val="dk2"/>
                </a:solidFill>
                <a:latin typeface="Open Sans"/>
                <a:ea typeface="Open Sans"/>
                <a:cs typeface="Open Sans"/>
                <a:sym typeface="Open Sans"/>
              </a:defRPr>
            </a:lvl5pPr>
            <a:lvl6pPr lvl="5" algn="r">
              <a:buNone/>
              <a:defRPr sz="1000">
                <a:solidFill>
                  <a:schemeClr val="dk2"/>
                </a:solidFill>
                <a:latin typeface="Open Sans"/>
                <a:ea typeface="Open Sans"/>
                <a:cs typeface="Open Sans"/>
                <a:sym typeface="Open Sans"/>
              </a:defRPr>
            </a:lvl6pPr>
            <a:lvl7pPr lvl="6" algn="r">
              <a:buNone/>
              <a:defRPr sz="1000">
                <a:solidFill>
                  <a:schemeClr val="dk2"/>
                </a:solidFill>
                <a:latin typeface="Open Sans"/>
                <a:ea typeface="Open Sans"/>
                <a:cs typeface="Open Sans"/>
                <a:sym typeface="Open Sans"/>
              </a:defRPr>
            </a:lvl7pPr>
            <a:lvl8pPr lvl="7" algn="r">
              <a:buNone/>
              <a:defRPr sz="1000">
                <a:solidFill>
                  <a:schemeClr val="dk2"/>
                </a:solidFill>
                <a:latin typeface="Open Sans"/>
                <a:ea typeface="Open Sans"/>
                <a:cs typeface="Open Sans"/>
                <a:sym typeface="Open Sans"/>
              </a:defRPr>
            </a:lvl8pPr>
            <a:lvl9pPr lvl="8" algn="r">
              <a:buNone/>
              <a:defRPr sz="1000">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5.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4.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3"/>
          <p:cNvSpPr txBox="1"/>
          <p:nvPr>
            <p:ph type="ctrTitle"/>
          </p:nvPr>
        </p:nvSpPr>
        <p:spPr>
          <a:xfrm>
            <a:off x="1004150" y="1751777"/>
            <a:ext cx="7136700" cy="1183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Case #2: Saudi Arabia’s Guardianship System</a:t>
            </a:r>
            <a:endParaRPr/>
          </a:p>
        </p:txBody>
      </p:sp>
      <p:sp>
        <p:nvSpPr>
          <p:cNvPr id="67" name="Google Shape;67;p13"/>
          <p:cNvSpPr txBox="1"/>
          <p:nvPr>
            <p:ph idx="1" type="subTitle"/>
          </p:nvPr>
        </p:nvSpPr>
        <p:spPr>
          <a:xfrm>
            <a:off x="2137225" y="2850039"/>
            <a:ext cx="48705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4"/>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14"/>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74" name="Google Shape;74;p14"/>
          <p:cNvPicPr preferRelativeResize="0"/>
          <p:nvPr/>
        </p:nvPicPr>
        <p:blipFill rotWithShape="1">
          <a:blip r:embed="rId3">
            <a:alphaModFix/>
          </a:blip>
          <a:srcRect b="11853" l="0" r="911" t="8649"/>
          <a:stretch/>
        </p:blipFill>
        <p:spPr>
          <a:xfrm>
            <a:off x="1395600" y="33625"/>
            <a:ext cx="5388801" cy="50221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5"/>
          <p:cNvSpPr txBox="1"/>
          <p:nvPr>
            <p:ph type="title"/>
          </p:nvPr>
        </p:nvSpPr>
        <p:spPr>
          <a:xfrm>
            <a:off x="311700" y="88850"/>
            <a:ext cx="8520600" cy="106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Key statistics</a:t>
            </a:r>
            <a:endParaRPr/>
          </a:p>
        </p:txBody>
      </p:sp>
      <p:sp>
        <p:nvSpPr>
          <p:cNvPr id="80" name="Google Shape;80;p15"/>
          <p:cNvSpPr txBox="1"/>
          <p:nvPr>
            <p:ph idx="1" type="body"/>
          </p:nvPr>
        </p:nvSpPr>
        <p:spPr>
          <a:xfrm>
            <a:off x="311700" y="780975"/>
            <a:ext cx="5958300" cy="3788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900"/>
              <a:t>Population: </a:t>
            </a:r>
            <a:r>
              <a:rPr lang="en" sz="1900"/>
              <a:t>~34,100,000 41st out of 200 nations.  Around 1/10 of the U.S.  Over 30% of its population is comprised of immigrants.</a:t>
            </a:r>
            <a:endParaRPr sz="1900"/>
          </a:p>
          <a:p>
            <a:pPr indent="0" lvl="0" marL="0" rtl="0" algn="l">
              <a:spcBef>
                <a:spcPts val="1600"/>
              </a:spcBef>
              <a:spcAft>
                <a:spcPts val="0"/>
              </a:spcAft>
              <a:buNone/>
            </a:pPr>
            <a:r>
              <a:rPr b="1" lang="en" sz="1900"/>
              <a:t>GDP: </a:t>
            </a:r>
            <a:r>
              <a:rPr lang="en" sz="1900"/>
              <a:t>$1.8 trillion 16th in the world.</a:t>
            </a:r>
            <a:endParaRPr sz="1900"/>
          </a:p>
          <a:p>
            <a:pPr indent="0" lvl="0" marL="0" rtl="0" algn="l">
              <a:spcBef>
                <a:spcPts val="1600"/>
              </a:spcBef>
              <a:spcAft>
                <a:spcPts val="0"/>
              </a:spcAft>
              <a:buNone/>
            </a:pPr>
            <a:r>
              <a:rPr b="1" lang="en" sz="1900"/>
              <a:t>Main export: </a:t>
            </a:r>
            <a:r>
              <a:rPr lang="en" sz="1900"/>
              <a:t>petroleum and related products 90%. It also has the 2nd most proven oil reserves in the world.</a:t>
            </a:r>
            <a:endParaRPr sz="1900"/>
          </a:p>
          <a:p>
            <a:pPr indent="0" lvl="0" marL="0" rtl="0" algn="l">
              <a:spcBef>
                <a:spcPts val="1600"/>
              </a:spcBef>
              <a:spcAft>
                <a:spcPts val="0"/>
              </a:spcAft>
              <a:buNone/>
            </a:pPr>
            <a:r>
              <a:rPr b="1" lang="en" sz="1900"/>
              <a:t>Main religion: </a:t>
            </a:r>
            <a:r>
              <a:rPr lang="en" sz="1900"/>
              <a:t>Sunni Islam (85% Sunni 15% Shia)</a:t>
            </a:r>
            <a:endParaRPr sz="1900"/>
          </a:p>
          <a:p>
            <a:pPr indent="0" lvl="0" marL="0" rtl="0" algn="l">
              <a:spcBef>
                <a:spcPts val="1600"/>
              </a:spcBef>
              <a:spcAft>
                <a:spcPts val="0"/>
              </a:spcAft>
              <a:buNone/>
            </a:pPr>
            <a:r>
              <a:rPr b="1" lang="en" sz="1900"/>
              <a:t>Main language: </a:t>
            </a:r>
            <a:r>
              <a:rPr lang="en" sz="1900"/>
              <a:t>Arabic</a:t>
            </a:r>
            <a:endParaRPr sz="1900"/>
          </a:p>
          <a:p>
            <a:pPr indent="0" lvl="0" marL="0" rtl="0" algn="l">
              <a:spcBef>
                <a:spcPts val="1600"/>
              </a:spcBef>
              <a:spcAft>
                <a:spcPts val="1600"/>
              </a:spcAft>
              <a:buNone/>
            </a:pPr>
            <a:r>
              <a:rPr lang="en" sz="1900"/>
              <a:t> </a:t>
            </a:r>
            <a:endParaRPr sz="1900"/>
          </a:p>
        </p:txBody>
      </p:sp>
      <p:pic>
        <p:nvPicPr>
          <p:cNvPr id="81" name="Google Shape;81;p15"/>
          <p:cNvPicPr preferRelativeResize="0"/>
          <p:nvPr/>
        </p:nvPicPr>
        <p:blipFill>
          <a:blip r:embed="rId3">
            <a:alphaModFix/>
          </a:blip>
          <a:stretch>
            <a:fillRect/>
          </a:stretch>
        </p:blipFill>
        <p:spPr>
          <a:xfrm>
            <a:off x="6270000" y="874225"/>
            <a:ext cx="2771250" cy="184700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6"/>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Islam in the world</a:t>
            </a:r>
            <a:endParaRPr/>
          </a:p>
        </p:txBody>
      </p:sp>
      <p:sp>
        <p:nvSpPr>
          <p:cNvPr id="87" name="Google Shape;87;p16"/>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100"/>
              <a:t>There are over 1.5 billion Muslims in the world. Around 25% of the world’s population</a:t>
            </a:r>
            <a:endParaRPr sz="2100"/>
          </a:p>
          <a:p>
            <a:pPr indent="0" lvl="0" marL="0" rtl="0" algn="l">
              <a:spcBef>
                <a:spcPts val="1600"/>
              </a:spcBef>
              <a:spcAft>
                <a:spcPts val="0"/>
              </a:spcAft>
              <a:buNone/>
            </a:pPr>
            <a:r>
              <a:rPr lang="en" sz="2100"/>
              <a:t>For reference, here are other major religions: </a:t>
            </a:r>
            <a:endParaRPr sz="2100"/>
          </a:p>
          <a:p>
            <a:pPr indent="-361950" lvl="0" marL="457200" rtl="0" algn="l">
              <a:spcBef>
                <a:spcPts val="1600"/>
              </a:spcBef>
              <a:spcAft>
                <a:spcPts val="0"/>
              </a:spcAft>
              <a:buSzPts val="2100"/>
              <a:buChar char="●"/>
            </a:pPr>
            <a:r>
              <a:rPr lang="en" sz="2100"/>
              <a:t>Christianity 2.3 billion (combines Catholic, Protestant, Orthodox sects) (29%)</a:t>
            </a:r>
            <a:endParaRPr sz="2100"/>
          </a:p>
          <a:p>
            <a:pPr indent="-361950" lvl="0" marL="457200" rtl="0" algn="l">
              <a:spcBef>
                <a:spcPts val="0"/>
              </a:spcBef>
              <a:spcAft>
                <a:spcPts val="0"/>
              </a:spcAft>
              <a:buSzPts val="2100"/>
              <a:buChar char="●"/>
            </a:pPr>
            <a:r>
              <a:rPr lang="en" sz="2100"/>
              <a:t>Hinduism 1.1 billion (14%)</a:t>
            </a:r>
            <a:endParaRPr sz="2100"/>
          </a:p>
          <a:p>
            <a:pPr indent="-361950" lvl="0" marL="457200" rtl="0" algn="l">
              <a:spcBef>
                <a:spcPts val="0"/>
              </a:spcBef>
              <a:spcAft>
                <a:spcPts val="0"/>
              </a:spcAft>
              <a:buSzPts val="2100"/>
              <a:buChar char="●"/>
            </a:pPr>
            <a:r>
              <a:rPr lang="en" sz="2100"/>
              <a:t>Buddhism 506 million (6%)</a:t>
            </a:r>
            <a:endParaRPr sz="2100"/>
          </a:p>
          <a:p>
            <a:pPr indent="-361950" lvl="0" marL="457200" rtl="0" algn="l">
              <a:spcBef>
                <a:spcPts val="0"/>
              </a:spcBef>
              <a:spcAft>
                <a:spcPts val="0"/>
              </a:spcAft>
              <a:buSzPts val="2100"/>
              <a:buChar char="●"/>
            </a:pPr>
            <a:r>
              <a:rPr lang="en" sz="2100"/>
              <a:t>Judaism 14 million (0.18%)</a:t>
            </a:r>
            <a:endParaRPr sz="21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7"/>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Countries with the largest Muslim populations</a:t>
            </a:r>
            <a:endParaRPr/>
          </a:p>
        </p:txBody>
      </p:sp>
      <p:sp>
        <p:nvSpPr>
          <p:cNvPr id="93" name="Google Shape;93;p17"/>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graphicFrame>
        <p:nvGraphicFramePr>
          <p:cNvPr id="94" name="Google Shape;94;p17"/>
          <p:cNvGraphicFramePr/>
          <p:nvPr/>
        </p:nvGraphicFramePr>
        <p:xfrm>
          <a:off x="311700" y="1393350"/>
          <a:ext cx="3000000" cy="3000000"/>
        </p:xfrm>
        <a:graphic>
          <a:graphicData uri="http://schemas.openxmlformats.org/drawingml/2006/table">
            <a:tbl>
              <a:tblPr>
                <a:noFill/>
                <a:tableStyleId>{A32D9C21-A6BA-4F5E-9048-136D4994DB30}</a:tableStyleId>
              </a:tblPr>
              <a:tblGrid>
                <a:gridCol w="4197150"/>
                <a:gridCol w="4197150"/>
              </a:tblGrid>
              <a:tr h="576975">
                <a:tc>
                  <a:txBody>
                    <a:bodyPr/>
                    <a:lstStyle/>
                    <a:p>
                      <a:pPr indent="0" lvl="0" marL="0" rtl="0" algn="l">
                        <a:spcBef>
                          <a:spcPts val="0"/>
                        </a:spcBef>
                        <a:spcAft>
                          <a:spcPts val="0"/>
                        </a:spcAft>
                        <a:buNone/>
                      </a:pPr>
                      <a:r>
                        <a:rPr b="1" lang="en" sz="2000"/>
                        <a:t>Nation</a:t>
                      </a:r>
                      <a:endParaRPr b="1" sz="2000"/>
                    </a:p>
                  </a:txBody>
                  <a:tcPr marT="91425" marB="91425" marR="91425" marL="91425"/>
                </a:tc>
                <a:tc>
                  <a:txBody>
                    <a:bodyPr/>
                    <a:lstStyle/>
                    <a:p>
                      <a:pPr indent="0" lvl="0" marL="0" rtl="0" algn="l">
                        <a:spcBef>
                          <a:spcPts val="0"/>
                        </a:spcBef>
                        <a:spcAft>
                          <a:spcPts val="0"/>
                        </a:spcAft>
                        <a:buNone/>
                      </a:pPr>
                      <a:r>
                        <a:rPr b="1" lang="en" sz="2000"/>
                        <a:t>Muslim Population</a:t>
                      </a:r>
                      <a:endParaRPr b="1" sz="2000"/>
                    </a:p>
                  </a:txBody>
                  <a:tcPr marT="91425" marB="91425" marR="91425" marL="91425"/>
                </a:tc>
              </a:tr>
              <a:tr h="576975">
                <a:tc>
                  <a:txBody>
                    <a:bodyPr/>
                    <a:lstStyle/>
                    <a:p>
                      <a:pPr indent="0" lvl="0" marL="0" rtl="0" algn="l">
                        <a:spcBef>
                          <a:spcPts val="0"/>
                        </a:spcBef>
                        <a:spcAft>
                          <a:spcPts val="0"/>
                        </a:spcAft>
                        <a:buNone/>
                      </a:pPr>
                      <a:r>
                        <a:rPr lang="en" sz="2000"/>
                        <a:t>1. </a:t>
                      </a:r>
                      <a:r>
                        <a:rPr lang="en" sz="2000"/>
                        <a:t>Indonesia</a:t>
                      </a:r>
                      <a:endParaRPr sz="2000"/>
                    </a:p>
                  </a:txBody>
                  <a:tcPr marT="91425" marB="91425" marR="91425" marL="91425"/>
                </a:tc>
                <a:tc>
                  <a:txBody>
                    <a:bodyPr/>
                    <a:lstStyle/>
                    <a:p>
                      <a:pPr indent="0" lvl="0" marL="0" rtl="0" algn="l">
                        <a:spcBef>
                          <a:spcPts val="0"/>
                        </a:spcBef>
                        <a:spcAft>
                          <a:spcPts val="0"/>
                        </a:spcAft>
                        <a:buNone/>
                      </a:pPr>
                      <a:r>
                        <a:rPr lang="en" sz="2000"/>
                        <a:t>229,000,000</a:t>
                      </a:r>
                      <a:endParaRPr sz="2000"/>
                    </a:p>
                  </a:txBody>
                  <a:tcPr marT="91425" marB="91425" marR="91425" marL="91425"/>
                </a:tc>
              </a:tr>
              <a:tr h="576975">
                <a:tc>
                  <a:txBody>
                    <a:bodyPr/>
                    <a:lstStyle/>
                    <a:p>
                      <a:pPr indent="0" lvl="0" marL="0" rtl="0" algn="l">
                        <a:spcBef>
                          <a:spcPts val="0"/>
                        </a:spcBef>
                        <a:spcAft>
                          <a:spcPts val="0"/>
                        </a:spcAft>
                        <a:buNone/>
                      </a:pPr>
                      <a:r>
                        <a:rPr lang="en" sz="2000"/>
                        <a:t>2. Pakistan</a:t>
                      </a:r>
                      <a:endParaRPr sz="2000"/>
                    </a:p>
                  </a:txBody>
                  <a:tcPr marT="91425" marB="91425" marR="91425" marL="91425"/>
                </a:tc>
                <a:tc>
                  <a:txBody>
                    <a:bodyPr/>
                    <a:lstStyle/>
                    <a:p>
                      <a:pPr indent="0" lvl="0" marL="0" rtl="0" algn="l">
                        <a:spcBef>
                          <a:spcPts val="0"/>
                        </a:spcBef>
                        <a:spcAft>
                          <a:spcPts val="0"/>
                        </a:spcAft>
                        <a:buNone/>
                      </a:pPr>
                      <a:r>
                        <a:rPr lang="en" sz="2000"/>
                        <a:t>202,000,000</a:t>
                      </a:r>
                      <a:endParaRPr sz="2000"/>
                    </a:p>
                  </a:txBody>
                  <a:tcPr marT="91425" marB="91425" marR="91425" marL="91425"/>
                </a:tc>
              </a:tr>
              <a:tr h="576975">
                <a:tc>
                  <a:txBody>
                    <a:bodyPr/>
                    <a:lstStyle/>
                    <a:p>
                      <a:pPr indent="0" lvl="0" marL="0" rtl="0" algn="l">
                        <a:spcBef>
                          <a:spcPts val="0"/>
                        </a:spcBef>
                        <a:spcAft>
                          <a:spcPts val="0"/>
                        </a:spcAft>
                        <a:buNone/>
                      </a:pPr>
                      <a:r>
                        <a:rPr lang="en" sz="2000"/>
                        <a:t>3. India</a:t>
                      </a:r>
                      <a:endParaRPr sz="2000"/>
                    </a:p>
                  </a:txBody>
                  <a:tcPr marT="91425" marB="91425" marR="91425" marL="91425"/>
                </a:tc>
                <a:tc>
                  <a:txBody>
                    <a:bodyPr/>
                    <a:lstStyle/>
                    <a:p>
                      <a:pPr indent="0" lvl="0" marL="0" rtl="0" algn="l">
                        <a:spcBef>
                          <a:spcPts val="0"/>
                        </a:spcBef>
                        <a:spcAft>
                          <a:spcPts val="0"/>
                        </a:spcAft>
                        <a:buNone/>
                      </a:pPr>
                      <a:r>
                        <a:rPr lang="en" sz="2000"/>
                        <a:t>195,000,000</a:t>
                      </a:r>
                      <a:endParaRPr sz="2000"/>
                    </a:p>
                  </a:txBody>
                  <a:tcPr marT="91425" marB="91425" marR="91425" marL="91425"/>
                </a:tc>
              </a:tr>
              <a:tr h="576975">
                <a:tc>
                  <a:txBody>
                    <a:bodyPr/>
                    <a:lstStyle/>
                    <a:p>
                      <a:pPr indent="0" lvl="0" marL="0" rtl="0" algn="l">
                        <a:spcBef>
                          <a:spcPts val="0"/>
                        </a:spcBef>
                        <a:spcAft>
                          <a:spcPts val="0"/>
                        </a:spcAft>
                        <a:buNone/>
                      </a:pPr>
                      <a:r>
                        <a:rPr lang="en" sz="2000"/>
                        <a:t>4. Bangladesh</a:t>
                      </a:r>
                      <a:endParaRPr sz="2000"/>
                    </a:p>
                  </a:txBody>
                  <a:tcPr marT="91425" marB="91425" marR="91425" marL="91425"/>
                </a:tc>
                <a:tc>
                  <a:txBody>
                    <a:bodyPr/>
                    <a:lstStyle/>
                    <a:p>
                      <a:pPr indent="0" lvl="0" marL="0" rtl="0" algn="l">
                        <a:spcBef>
                          <a:spcPts val="0"/>
                        </a:spcBef>
                        <a:spcAft>
                          <a:spcPts val="0"/>
                        </a:spcAft>
                        <a:buNone/>
                      </a:pPr>
                      <a:r>
                        <a:rPr lang="en" sz="2000"/>
                        <a:t>153,000,000</a:t>
                      </a:r>
                      <a:endParaRPr sz="2000"/>
                    </a:p>
                  </a:txBody>
                  <a:tcPr marT="91425" marB="91425" marR="91425" marL="91425"/>
                </a:tc>
              </a:tr>
              <a:tr h="576975">
                <a:tc>
                  <a:txBody>
                    <a:bodyPr/>
                    <a:lstStyle/>
                    <a:p>
                      <a:pPr indent="0" lvl="0" marL="0" rtl="0" algn="l">
                        <a:spcBef>
                          <a:spcPts val="0"/>
                        </a:spcBef>
                        <a:spcAft>
                          <a:spcPts val="0"/>
                        </a:spcAft>
                        <a:buNone/>
                      </a:pPr>
                      <a:r>
                        <a:rPr lang="en" sz="2000"/>
                        <a:t>15. Saudi Arabia</a:t>
                      </a:r>
                      <a:endParaRPr sz="2000"/>
                    </a:p>
                  </a:txBody>
                  <a:tcPr marT="91425" marB="91425" marR="91425" marL="91425"/>
                </a:tc>
                <a:tc>
                  <a:txBody>
                    <a:bodyPr/>
                    <a:lstStyle/>
                    <a:p>
                      <a:pPr indent="0" lvl="0" marL="0" rtl="0" algn="l">
                        <a:spcBef>
                          <a:spcPts val="0"/>
                        </a:spcBef>
                        <a:spcAft>
                          <a:spcPts val="0"/>
                        </a:spcAft>
                        <a:buNone/>
                      </a:pPr>
                      <a:r>
                        <a:rPr lang="en" sz="2000"/>
                        <a:t>31,000,000</a:t>
                      </a:r>
                      <a:endParaRPr sz="2000"/>
                    </a:p>
                  </a:txBody>
                  <a:tcPr marT="91425" marB="91425" marR="91425" marL="91425"/>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8"/>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Saudi Arabia’s history</a:t>
            </a:r>
            <a:endParaRPr/>
          </a:p>
        </p:txBody>
      </p:sp>
      <p:sp>
        <p:nvSpPr>
          <p:cNvPr id="100" name="Google Shape;100;p18"/>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100"/>
              <a:t>Between the 16th and 20th centuries, the Arabian peninsula was controlled by the Ottoman Empire. A Saudi “state” existed on and off during this time as well. </a:t>
            </a:r>
            <a:endParaRPr sz="2100"/>
          </a:p>
          <a:p>
            <a:pPr indent="0" lvl="0" marL="0" rtl="0" algn="l">
              <a:spcBef>
                <a:spcPts val="1600"/>
              </a:spcBef>
              <a:spcAft>
                <a:spcPts val="0"/>
              </a:spcAft>
              <a:buNone/>
            </a:pPr>
            <a:r>
              <a:rPr lang="en" sz="2100"/>
              <a:t>After World War I, the defeat of the Ottoman Empire paved the way for a Saudi nation state which formed officially in 1932 with rulers for the Saud family as its leaders.</a:t>
            </a:r>
            <a:endParaRPr sz="2100"/>
          </a:p>
          <a:p>
            <a:pPr indent="0" lvl="0" marL="0" rtl="0" algn="l">
              <a:spcBef>
                <a:spcPts val="1600"/>
              </a:spcBef>
              <a:spcAft>
                <a:spcPts val="1600"/>
              </a:spcAft>
              <a:buNone/>
            </a:pPr>
            <a:r>
              <a:rPr lang="en" sz="2100"/>
              <a:t>In 1938, vast oil reserves were discovered with help from the US. This led to rapid change in Saudi Arabia.</a:t>
            </a:r>
            <a:endParaRPr sz="21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19"/>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Islam in Saudi Arabia</a:t>
            </a:r>
            <a:endParaRPr/>
          </a:p>
        </p:txBody>
      </p:sp>
      <p:sp>
        <p:nvSpPr>
          <p:cNvPr id="106" name="Google Shape;106;p19"/>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Saudi Arabia has a Sunni majority but just like any religion, there is a tremendous variety of Muslims and practices. There was a religious philosophy that was popular in Saudi Arabia, Wahhabism, who were extremely literal in their reading of religious text. Historically, this was a movement that had limited appeal and exposure outside of a small part of the Arabian peninsula. </a:t>
            </a:r>
            <a:endParaRPr/>
          </a:p>
          <a:p>
            <a:pPr indent="0" lvl="0" marL="0" rtl="0" algn="l">
              <a:spcBef>
                <a:spcPts val="1600"/>
              </a:spcBef>
              <a:spcAft>
                <a:spcPts val="0"/>
              </a:spcAft>
              <a:buNone/>
            </a:pPr>
            <a:r>
              <a:rPr lang="en"/>
              <a:t>With the foundation of the nation state of Saudi Arabia, that changed.</a:t>
            </a:r>
            <a:endParaRPr/>
          </a:p>
          <a:p>
            <a:pPr indent="0" lvl="0" marL="0" rtl="0" algn="l">
              <a:spcBef>
                <a:spcPts val="1600"/>
              </a:spcBef>
              <a:spcAft>
                <a:spcPts val="1600"/>
              </a:spcAft>
              <a:buNone/>
            </a:pPr>
            <a:r>
              <a:rPr lang="en"/>
              <a:t>Despite its small Muslim population, the presence Muslim holy sites along with lots of money from oil, Saudi Arabia has global reach and globalized its influence.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20"/>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The Grand Mosque</a:t>
            </a:r>
            <a:endParaRPr/>
          </a:p>
        </p:txBody>
      </p:sp>
      <p:sp>
        <p:nvSpPr>
          <p:cNvPr id="112" name="Google Shape;112;p20"/>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13" name="Google Shape;113;p20"/>
          <p:cNvPicPr preferRelativeResize="0"/>
          <p:nvPr/>
        </p:nvPicPr>
        <p:blipFill>
          <a:blip r:embed="rId3">
            <a:alphaModFix/>
          </a:blip>
          <a:stretch>
            <a:fillRect/>
          </a:stretch>
        </p:blipFill>
        <p:spPr>
          <a:xfrm>
            <a:off x="901600" y="1208675"/>
            <a:ext cx="7545424" cy="377269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21"/>
          <p:cNvSpPr txBox="1"/>
          <p:nvPr>
            <p:ph type="title"/>
          </p:nvPr>
        </p:nvSpPr>
        <p:spPr>
          <a:xfrm>
            <a:off x="311700" y="296300"/>
            <a:ext cx="8520600" cy="849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The Kaaba</a:t>
            </a:r>
            <a:endParaRPr/>
          </a:p>
        </p:txBody>
      </p:sp>
      <p:sp>
        <p:nvSpPr>
          <p:cNvPr id="119" name="Google Shape;119;p21"/>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20" name="Google Shape;120;p21"/>
          <p:cNvPicPr preferRelativeResize="0"/>
          <p:nvPr/>
        </p:nvPicPr>
        <p:blipFill>
          <a:blip r:embed="rId3">
            <a:alphaModFix/>
          </a:blip>
          <a:stretch>
            <a:fillRect/>
          </a:stretch>
        </p:blipFill>
        <p:spPr>
          <a:xfrm>
            <a:off x="1751600" y="1038225"/>
            <a:ext cx="5904675" cy="39443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22"/>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Wahhabism in Saudi Arabia</a:t>
            </a:r>
            <a:endParaRPr/>
          </a:p>
        </p:txBody>
      </p:sp>
      <p:sp>
        <p:nvSpPr>
          <p:cNvPr id="126" name="Google Shape;126;p22"/>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900"/>
              <a:t>The ruling Saud family has held an alliance with Wahhabi religious fundamentalists for hundreds of years and this alliance helped them conquer the Arabian Peninsula and maintain control. This alliance is at the heart of a complicated relationship in Saudi Arabia. Religious fundamentalists hold a lot of power in Saudi Arabia and the Saud family rulers try to stay maintain a good relationship with them.</a:t>
            </a:r>
            <a:endParaRPr sz="1900"/>
          </a:p>
          <a:p>
            <a:pPr indent="0" lvl="0" marL="0" rtl="0" algn="l">
              <a:spcBef>
                <a:spcPts val="1600"/>
              </a:spcBef>
              <a:spcAft>
                <a:spcPts val="1600"/>
              </a:spcAft>
              <a:buNone/>
            </a:pPr>
            <a:r>
              <a:rPr lang="en" sz="1900"/>
              <a:t>The very legitimacy of the Saud family rule over Saudi Arabia hinges on this relationship. If they don’t keep the fundamentalists happy, they fear being overthrown. </a:t>
            </a:r>
            <a:endParaRPr sz="19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23"/>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1979 Iranian Revolution</a:t>
            </a:r>
            <a:endParaRPr/>
          </a:p>
        </p:txBody>
      </p:sp>
      <p:sp>
        <p:nvSpPr>
          <p:cNvPr id="132" name="Google Shape;132;p23"/>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 religious revolution led by radical Shia Muslims frightened Saudi leaders and made them worry about revolutions in their own country or in neighboring countries.</a:t>
            </a:r>
            <a:endParaRPr/>
          </a:p>
          <a:p>
            <a:pPr indent="0" lvl="0" marL="0" rtl="0" algn="l">
              <a:spcBef>
                <a:spcPts val="1600"/>
              </a:spcBef>
              <a:spcAft>
                <a:spcPts val="0"/>
              </a:spcAft>
              <a:buNone/>
            </a:pPr>
            <a:r>
              <a:rPr lang="en"/>
              <a:t>Saudi Arabia had long since seen itself as the legitimate leaders of the Muslim world and refocused their efforts to maintain that leadership after 1979.</a:t>
            </a:r>
            <a:endParaRPr/>
          </a:p>
          <a:p>
            <a:pPr indent="0" lvl="0" marL="0" rtl="0" algn="l">
              <a:spcBef>
                <a:spcPts val="1600"/>
              </a:spcBef>
              <a:spcAft>
                <a:spcPts val="0"/>
              </a:spcAft>
              <a:buNone/>
            </a:pPr>
            <a:r>
              <a:rPr lang="en"/>
              <a:t>Among many Sunni majority nations, 1979 was a turning point that led to increasingly conservative religious beliefs and more power for religious authorities.</a:t>
            </a:r>
            <a:endParaRPr/>
          </a:p>
          <a:p>
            <a:pPr indent="0" lvl="0" marL="0" rtl="0" algn="l">
              <a:spcBef>
                <a:spcPts val="1600"/>
              </a:spcBef>
              <a:spcAft>
                <a:spcPts val="0"/>
              </a:spcAft>
              <a:buNone/>
            </a:pPr>
            <a:r>
              <a:t/>
            </a:r>
            <a:endParaRPr/>
          </a:p>
          <a:p>
            <a:pPr indent="0" lvl="0" marL="0" rtl="0" algn="l">
              <a:spcBef>
                <a:spcPts val="1600"/>
              </a:spcBef>
              <a:spcAft>
                <a:spcPts val="160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4"/>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1979 Grand Mosque Seizure</a:t>
            </a:r>
            <a:endParaRPr/>
          </a:p>
        </p:txBody>
      </p:sp>
      <p:sp>
        <p:nvSpPr>
          <p:cNvPr id="138" name="Google Shape;138;p24"/>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000"/>
              <a:t>Over two hundred armed, Sunni fundamentalists took control of the grand mosque and held hostage around 50,000 people.</a:t>
            </a:r>
            <a:endParaRPr sz="2000"/>
          </a:p>
          <a:p>
            <a:pPr indent="0" lvl="0" marL="0" rtl="0" algn="l">
              <a:spcBef>
                <a:spcPts val="1600"/>
              </a:spcBef>
              <a:spcAft>
                <a:spcPts val="0"/>
              </a:spcAft>
              <a:buNone/>
            </a:pPr>
            <a:r>
              <a:rPr lang="en" sz="2000"/>
              <a:t>It took two weeks and the help of French special forces to finally take back control. The impacts were long lasting.</a:t>
            </a:r>
            <a:endParaRPr sz="2000"/>
          </a:p>
          <a:p>
            <a:pPr indent="0" lvl="0" marL="0" rtl="0" algn="l">
              <a:spcBef>
                <a:spcPts val="1600"/>
              </a:spcBef>
              <a:spcAft>
                <a:spcPts val="0"/>
              </a:spcAft>
              <a:buNone/>
            </a:pPr>
            <a:r>
              <a:rPr lang="en" sz="2000"/>
              <a:t>The leader of the armed take over claimed </a:t>
            </a:r>
            <a:r>
              <a:rPr lang="en" sz="2000"/>
              <a:t>that "the ruling Al-Saud dynasty had lost its legitimacy because it was corrupt, ostentatious and had destroyed Saudi culture by an aggressive policy of Westernization". He regarded radio, television and working women to be great "evils."</a:t>
            </a:r>
            <a:endParaRPr sz="2000"/>
          </a:p>
          <a:p>
            <a:pPr indent="0" lvl="0" marL="0" rtl="0" algn="l">
              <a:spcBef>
                <a:spcPts val="1600"/>
              </a:spcBef>
              <a:spcAft>
                <a:spcPts val="1600"/>
              </a:spcAft>
              <a:buNone/>
            </a:pPr>
            <a:r>
              <a:t/>
            </a:r>
            <a:endParaRPr sz="20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25"/>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25"/>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45" name="Google Shape;145;p25"/>
          <p:cNvPicPr preferRelativeResize="0"/>
          <p:nvPr/>
        </p:nvPicPr>
        <p:blipFill>
          <a:blip r:embed="rId3">
            <a:alphaModFix/>
          </a:blip>
          <a:stretch>
            <a:fillRect/>
          </a:stretch>
        </p:blipFill>
        <p:spPr>
          <a:xfrm>
            <a:off x="657875" y="445025"/>
            <a:ext cx="7931876" cy="4461674"/>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26"/>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26"/>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52" name="Google Shape;152;p26"/>
          <p:cNvPicPr preferRelativeResize="0"/>
          <p:nvPr/>
        </p:nvPicPr>
        <p:blipFill>
          <a:blip r:embed="rId3">
            <a:alphaModFix/>
          </a:blip>
          <a:stretch>
            <a:fillRect/>
          </a:stretch>
        </p:blipFill>
        <p:spPr>
          <a:xfrm>
            <a:off x="916700" y="650988"/>
            <a:ext cx="7162800" cy="41814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27"/>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27"/>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59" name="Google Shape;159;p27"/>
          <p:cNvPicPr preferRelativeResize="0"/>
          <p:nvPr/>
        </p:nvPicPr>
        <p:blipFill>
          <a:blip r:embed="rId3">
            <a:alphaModFix/>
          </a:blip>
          <a:stretch>
            <a:fillRect/>
          </a:stretch>
        </p:blipFill>
        <p:spPr>
          <a:xfrm>
            <a:off x="2425050" y="89038"/>
            <a:ext cx="4039675" cy="496542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28"/>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1979 Grand Mosque Seizure</a:t>
            </a:r>
            <a:endParaRPr/>
          </a:p>
          <a:p>
            <a:pPr indent="0" lvl="0" marL="0" rtl="0" algn="l">
              <a:spcBef>
                <a:spcPts val="0"/>
              </a:spcBef>
              <a:spcAft>
                <a:spcPts val="0"/>
              </a:spcAft>
              <a:buNone/>
            </a:pPr>
            <a:r>
              <a:t/>
            </a:r>
            <a:endParaRPr/>
          </a:p>
        </p:txBody>
      </p:sp>
      <p:sp>
        <p:nvSpPr>
          <p:cNvPr id="165" name="Google Shape;165;p28"/>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300"/>
              <a:t>The Saudi government gave more power to the Wahhabist clerics in the country and started strictly enforcing religious laws and promoting these views around the world.</a:t>
            </a:r>
            <a:endParaRPr sz="2300"/>
          </a:p>
          <a:p>
            <a:pPr indent="0" lvl="0" marL="0" rtl="0" algn="l">
              <a:spcBef>
                <a:spcPts val="1600"/>
              </a:spcBef>
              <a:spcAft>
                <a:spcPts val="1600"/>
              </a:spcAft>
              <a:buNone/>
            </a:pPr>
            <a:r>
              <a:rPr lang="en" sz="2300"/>
              <a:t>All of this was with the goal of staying in power and maintaining legitimacy in the eyes of the religious groups inside of Saudi Arabia who had the power to undermine the rule of the Saud family.</a:t>
            </a:r>
            <a:endParaRPr sz="23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29"/>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1979 Grand Mosque Seizure</a:t>
            </a:r>
            <a:endParaRPr/>
          </a:p>
          <a:p>
            <a:pPr indent="0" lvl="0" marL="0" rtl="0" algn="l">
              <a:spcBef>
                <a:spcPts val="0"/>
              </a:spcBef>
              <a:spcAft>
                <a:spcPts val="0"/>
              </a:spcAft>
              <a:buNone/>
            </a:pPr>
            <a:r>
              <a:t/>
            </a:r>
            <a:endParaRPr/>
          </a:p>
        </p:txBody>
      </p:sp>
      <p:sp>
        <p:nvSpPr>
          <p:cNvPr id="171" name="Google Shape;171;p29"/>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100"/>
              <a:t>In an interview in March 2018, Crown Prince Mohammed Bin Salman, said that before 1979, "We were living a normal life like the rest of the Gulf countries, women were driving cars, there were movie theatres in Saudi Arabia."</a:t>
            </a:r>
            <a:endParaRPr sz="2100"/>
          </a:p>
          <a:p>
            <a:pPr indent="0" lvl="0" marL="0" rtl="0" algn="l">
              <a:spcBef>
                <a:spcPts val="1600"/>
              </a:spcBef>
              <a:spcAft>
                <a:spcPts val="0"/>
              </a:spcAft>
              <a:buNone/>
            </a:pPr>
            <a:r>
              <a:rPr lang="en" sz="2100"/>
              <a:t>After the incident at the Grand Mosque, that began to change and the result has been four decades of increasingly conservative religious influence that has only started to thaw recently.</a:t>
            </a:r>
            <a:endParaRPr sz="2100"/>
          </a:p>
          <a:p>
            <a:pPr indent="0" lvl="0" marL="0" rtl="0" algn="l">
              <a:spcBef>
                <a:spcPts val="1600"/>
              </a:spcBef>
              <a:spcAft>
                <a:spcPts val="0"/>
              </a:spcAft>
              <a:buNone/>
            </a:pPr>
            <a:r>
              <a:t/>
            </a:r>
            <a:endParaRPr sz="2100"/>
          </a:p>
          <a:p>
            <a:pPr indent="0" lvl="0" marL="0" rtl="0" algn="l">
              <a:spcBef>
                <a:spcPts val="1600"/>
              </a:spcBef>
              <a:spcAft>
                <a:spcPts val="1600"/>
              </a:spcAft>
              <a:buNone/>
            </a:pPr>
            <a:r>
              <a:t/>
            </a:r>
            <a:endParaRPr sz="21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30"/>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1991 Iraqi invasion of Kuwait and the first Gulf War</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77" name="Google Shape;177;p30"/>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300"/>
              <a:t>Iraq, under the leadership of Saddam Hussein, invaded its neighbor, Kuwait and this threatened stability in the entire region.</a:t>
            </a:r>
            <a:endParaRPr sz="2300"/>
          </a:p>
          <a:p>
            <a:pPr indent="0" lvl="0" marL="0" rtl="0" algn="l">
              <a:spcBef>
                <a:spcPts val="1600"/>
              </a:spcBef>
              <a:spcAft>
                <a:spcPts val="1600"/>
              </a:spcAft>
              <a:buNone/>
            </a:pPr>
            <a:r>
              <a:rPr lang="en" sz="2300"/>
              <a:t>Saudi Arabia turned to receive help and protection from the U.S. which later established military bases. This was the start of the fallout with Osama bin Laden and al Qaeda who did not want US troops in what was considered holy land.</a:t>
            </a:r>
            <a:endParaRPr sz="23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31"/>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Homework</a:t>
            </a:r>
            <a:endParaRPr/>
          </a:p>
        </p:txBody>
      </p:sp>
      <p:sp>
        <p:nvSpPr>
          <p:cNvPr id="183" name="Google Shape;183;p31"/>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Background reading about Saudi Arabia’s government structure and society.</a:t>
            </a:r>
            <a:endParaRPr/>
          </a:p>
        </p:txBody>
      </p:sp>
    </p:spTree>
  </p:cSld>
  <p:clrMapOvr>
    <a:masterClrMapping/>
  </p:clrMapOvr>
</p:sld>
</file>

<file path=ppt/theme/theme1.xml><?xml version="1.0" encoding="utf-8"?>
<a:theme xmlns:a="http://schemas.openxmlformats.org/drawingml/2006/main" xmlns:r="http://schemas.openxmlformats.org/officeDocument/2006/relationships" name="Tropic">
  <a:themeElements>
    <a:clrScheme name="Tropic">
      <a:dk1>
        <a:srgbClr val="A1E8D9"/>
      </a:dk1>
      <a:lt1>
        <a:srgbClr val="FFFFFF"/>
      </a:lt1>
      <a:dk2>
        <a:srgbClr val="695D46"/>
      </a:dk2>
      <a:lt2>
        <a:srgbClr val="B3A77D"/>
      </a:lt2>
      <a:accent1>
        <a:srgbClr val="EF6C00"/>
      </a:accent1>
      <a:accent2>
        <a:srgbClr val="009668"/>
      </a:accent2>
      <a:accent3>
        <a:srgbClr val="4DB6AC"/>
      </a:accent3>
      <a:accent4>
        <a:srgbClr val="FF9800"/>
      </a:accent4>
      <a:accent5>
        <a:srgbClr val="CE93D8"/>
      </a:accent5>
      <a:accent6>
        <a:srgbClr val="EEFF41"/>
      </a:accent6>
      <a:hlink>
        <a:srgbClr val="CE93D8"/>
      </a:hlink>
      <a:folHlink>
        <a:srgbClr val="CE93D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